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95.jpg" ContentType="image/jpeg"/>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107.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autoCompressPictures="0">
  <p:sldMasterIdLst>
    <p:sldMasterId id="2147483648" r:id="rId1"/>
    <p:sldMasterId id="2147483651" r:id="rId2"/>
    <p:sldMasterId id="2147483654" r:id="rId3"/>
    <p:sldMasterId id="2147483657" r:id="rId4"/>
  </p:sldMasterIdLst>
  <p:notesMasterIdLst>
    <p:notesMasterId r:id="rId83"/>
  </p:notesMasterIdLst>
  <p:sldIdLst>
    <p:sldId id="256" r:id="rId5"/>
    <p:sldId id="257" r:id="rId6"/>
    <p:sldId id="258" r:id="rId7"/>
    <p:sldId id="260" r:id="rId8"/>
    <p:sldId id="262" r:id="rId9"/>
    <p:sldId id="291" r:id="rId10"/>
    <p:sldId id="261" r:id="rId11"/>
    <p:sldId id="263" r:id="rId12"/>
    <p:sldId id="264" r:id="rId13"/>
    <p:sldId id="292" r:id="rId14"/>
    <p:sldId id="265" r:id="rId15"/>
    <p:sldId id="293" r:id="rId16"/>
    <p:sldId id="266" r:id="rId17"/>
    <p:sldId id="294" r:id="rId18"/>
    <p:sldId id="267" r:id="rId19"/>
    <p:sldId id="268" r:id="rId20"/>
    <p:sldId id="269" r:id="rId21"/>
    <p:sldId id="277" r:id="rId22"/>
    <p:sldId id="270" r:id="rId23"/>
    <p:sldId id="271" r:id="rId24"/>
    <p:sldId id="371" r:id="rId25"/>
    <p:sldId id="366" r:id="rId26"/>
    <p:sldId id="272" r:id="rId27"/>
    <p:sldId id="273" r:id="rId28"/>
    <p:sldId id="274" r:id="rId29"/>
    <p:sldId id="275" r:id="rId30"/>
    <p:sldId id="276" r:id="rId31"/>
    <p:sldId id="283" r:id="rId32"/>
    <p:sldId id="285" r:id="rId33"/>
    <p:sldId id="284" r:id="rId34"/>
    <p:sldId id="298" r:id="rId35"/>
    <p:sldId id="355" r:id="rId36"/>
    <p:sldId id="297" r:id="rId37"/>
    <p:sldId id="295" r:id="rId38"/>
    <p:sldId id="288" r:id="rId39"/>
    <p:sldId id="396" r:id="rId40"/>
    <p:sldId id="381" r:id="rId41"/>
    <p:sldId id="394" r:id="rId42"/>
    <p:sldId id="362" r:id="rId43"/>
    <p:sldId id="406" r:id="rId44"/>
    <p:sldId id="404" r:id="rId45"/>
    <p:sldId id="391" r:id="rId46"/>
    <p:sldId id="378" r:id="rId47"/>
    <p:sldId id="341" r:id="rId48"/>
    <p:sldId id="392" r:id="rId49"/>
    <p:sldId id="333" r:id="rId50"/>
    <p:sldId id="397" r:id="rId51"/>
    <p:sldId id="389" r:id="rId52"/>
    <p:sldId id="364" r:id="rId53"/>
    <p:sldId id="365" r:id="rId54"/>
    <p:sldId id="299" r:id="rId55"/>
    <p:sldId id="400" r:id="rId56"/>
    <p:sldId id="358" r:id="rId57"/>
    <p:sldId id="402" r:id="rId58"/>
    <p:sldId id="405" r:id="rId59"/>
    <p:sldId id="388" r:id="rId60"/>
    <p:sldId id="387" r:id="rId61"/>
    <p:sldId id="383" r:id="rId62"/>
    <p:sldId id="385" r:id="rId63"/>
    <p:sldId id="386" r:id="rId64"/>
    <p:sldId id="384" r:id="rId65"/>
    <p:sldId id="360" r:id="rId66"/>
    <p:sldId id="278" r:id="rId67"/>
    <p:sldId id="379" r:id="rId68"/>
    <p:sldId id="286" r:id="rId69"/>
    <p:sldId id="287" r:id="rId70"/>
    <p:sldId id="407" r:id="rId71"/>
    <p:sldId id="408" r:id="rId72"/>
    <p:sldId id="367" r:id="rId73"/>
    <p:sldId id="369" r:id="rId74"/>
    <p:sldId id="409" r:id="rId75"/>
    <p:sldId id="380" r:id="rId76"/>
    <p:sldId id="289" r:id="rId77"/>
    <p:sldId id="296" r:id="rId78"/>
    <p:sldId id="375" r:id="rId79"/>
    <p:sldId id="376" r:id="rId80"/>
    <p:sldId id="382" r:id="rId81"/>
    <p:sldId id="374" r:id="rId82"/>
  </p:sldIdLst>
  <p:sldSz cx="12192000" cy="6858000"/>
  <p:notesSz cx="6858000" cy="12192000"/>
  <p:embeddedFontLst>
    <p:embeddedFont>
      <p:font typeface="Arial Black" panose="020B0A04020102020204" pitchFamily="34" charset="0"/>
      <p:bold r:id="rId84"/>
    </p:embeddedFont>
    <p:embeddedFont>
      <p:font typeface="Segoe UI" panose="020B0502040204020203" pitchFamily="34" charset="0"/>
      <p:regular r:id="rId85"/>
      <p:bold r:id="rId86"/>
      <p:italic r:id="rId87"/>
      <p:boldItalic r:id="rId88"/>
    </p:embeddedFont>
    <p:embeddedFont>
      <p:font typeface="Segoe UI Emoji" panose="020B0502040204020203" pitchFamily="34" charset="0"/>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99" autoAdjust="0"/>
    <p:restoredTop sz="94610"/>
  </p:normalViewPr>
  <p:slideViewPr>
    <p:cSldViewPr snapToGrid="0" snapToObjects="1">
      <p:cViewPr varScale="1">
        <p:scale>
          <a:sx n="67" d="100"/>
          <a:sy n="67" d="100"/>
        </p:scale>
        <p:origin x="32" y="15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2.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4.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46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11</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13</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15</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16</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17</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18</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19</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20</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23</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24</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25</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26</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27</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28</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29</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30</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latin typeface="Arial" panose="020B0604020202020204" pitchFamily="34" charset="0"/>
            </a:endParaRPr>
          </a:p>
        </p:txBody>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3</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35</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63</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65</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66</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73</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latin typeface="Arial" panose="020B0604020202020204" pitchFamily="34" charset="0"/>
            </a:endParaRPr>
          </a:p>
        </p:txBody>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rial" panose="020B0604020202020204" pitchFamily="34" charset="0"/>
            </a:endParaRPr>
          </a:p>
        </p:txBody>
      </p:sp>
    </p:spTree>
    <p:extLst>
      <p:ext uri="{BB962C8B-B14F-4D97-AF65-F5344CB8AC3E}">
        <p14:creationId xmlns:p14="http://schemas.microsoft.com/office/powerpoint/2010/main" val="2002041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latin typeface="Arial" panose="020B0604020202020204" pitchFamily="34" charset="0"/>
            </a:endParaRPr>
          </a:p>
        </p:txBody>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rial" panose="020B0604020202020204" pitchFamily="34" charset="0"/>
            </a:endParaRPr>
          </a:p>
        </p:txBody>
      </p:sp>
    </p:spTree>
    <p:extLst>
      <p:ext uri="{BB962C8B-B14F-4D97-AF65-F5344CB8AC3E}">
        <p14:creationId xmlns:p14="http://schemas.microsoft.com/office/powerpoint/2010/main" val="2172947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4</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latin typeface="Arial" panose="020B0604020202020204" pitchFamily="34" charset="0"/>
            </a:endParaRPr>
          </a:p>
        </p:txBody>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rial" panose="020B0604020202020204" pitchFamily="34" charset="0"/>
            </a:endParaRPr>
          </a:p>
        </p:txBody>
      </p:sp>
    </p:spTree>
    <p:extLst>
      <p:ext uri="{BB962C8B-B14F-4D97-AF65-F5344CB8AC3E}">
        <p14:creationId xmlns:p14="http://schemas.microsoft.com/office/powerpoint/2010/main" val="3594127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latin typeface="Arial" panose="020B0604020202020204" pitchFamily="34" charset="0"/>
            </a:endParaRPr>
          </a:p>
        </p:txBody>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Arial" panose="020B0604020202020204" pitchFamily="34" charset="0"/>
            </a:endParaRPr>
          </a:p>
        </p:txBody>
      </p:sp>
    </p:spTree>
    <p:extLst>
      <p:ext uri="{BB962C8B-B14F-4D97-AF65-F5344CB8AC3E}">
        <p14:creationId xmlns:p14="http://schemas.microsoft.com/office/powerpoint/2010/main" val="1588999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5</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7</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8</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latin typeface="Arial" panose="020B0604020202020204" pitchFamily="34" charset="0"/>
            </a:endParaRPr>
          </a:p>
        </p:txBody>
      </p:sp>
      <p:sp>
        <p:nvSpPr>
          <p:cNvPr id="3" name="Notes Placeholder 2"/>
          <p:cNvSpPr>
            <a:spLocks noGrp="1"/>
          </p:cNvSpPr>
          <p:nvPr>
            <p:ph type="body" idx="1"/>
          </p:nvPr>
        </p:nvSpPr>
        <p:spPr/>
        <p:txBody>
          <a:bodyPr/>
          <a:lstStyle/>
          <a:p>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F7021451-1387-4CA6-816F-3879F97B5CBC}" type="slidenum">
              <a:rPr lang="en-US">
                <a:latin typeface="Arial" panose="020B0604020202020204" pitchFamily="34" charset="0"/>
              </a:rPr>
              <a:t>9</a:t>
            </a:fld>
            <a:endParaRPr lang="en-US" dirty="0">
              <a:latin typeface="Arial" panose="020B0604020202020204" pitchFamily="34" charset="0"/>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30399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80483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578848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718046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01778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75681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182748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44503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333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55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15600" y="899833"/>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415600" y="1942133"/>
            <a:ext cx="11360800" cy="4149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Clr>
                <a:srgbClr val="000000"/>
              </a:buClr>
              <a:buSzPts val="1800"/>
              <a:buChar char="●"/>
              <a:defRPr>
                <a:solidFill>
                  <a:srgbClr val="000000"/>
                </a:solidFill>
              </a:defRPr>
            </a:lvl1pPr>
            <a:lvl2pPr marL="1219170" lvl="1" indent="-423323">
              <a:spcBef>
                <a:spcPts val="0"/>
              </a:spcBef>
              <a:spcAft>
                <a:spcPts val="0"/>
              </a:spcAft>
              <a:buClr>
                <a:srgbClr val="000000"/>
              </a:buClr>
              <a:buSzPts val="1400"/>
              <a:buChar char="○"/>
              <a:defRPr>
                <a:solidFill>
                  <a:srgbClr val="000000"/>
                </a:solidFill>
              </a:defRPr>
            </a:lvl2pPr>
            <a:lvl3pPr marL="1828754" lvl="2" indent="-423323">
              <a:spcBef>
                <a:spcPts val="0"/>
              </a:spcBef>
              <a:spcAft>
                <a:spcPts val="0"/>
              </a:spcAft>
              <a:buClr>
                <a:srgbClr val="000000"/>
              </a:buClr>
              <a:buSzPts val="1400"/>
              <a:buChar char="■"/>
              <a:defRPr>
                <a:solidFill>
                  <a:srgbClr val="000000"/>
                </a:solidFill>
              </a:defRPr>
            </a:lvl3pPr>
            <a:lvl4pPr marL="2438339" lvl="3" indent="-423323">
              <a:spcBef>
                <a:spcPts val="0"/>
              </a:spcBef>
              <a:spcAft>
                <a:spcPts val="0"/>
              </a:spcAft>
              <a:buClr>
                <a:srgbClr val="000000"/>
              </a:buClr>
              <a:buSzPts val="1400"/>
              <a:buChar char="●"/>
              <a:defRPr>
                <a:solidFill>
                  <a:srgbClr val="000000"/>
                </a:solidFill>
              </a:defRPr>
            </a:lvl4pPr>
            <a:lvl5pPr marL="3047924" lvl="4" indent="-423323">
              <a:spcBef>
                <a:spcPts val="0"/>
              </a:spcBef>
              <a:spcAft>
                <a:spcPts val="0"/>
              </a:spcAft>
              <a:buClr>
                <a:srgbClr val="000000"/>
              </a:buClr>
              <a:buSzPts val="1400"/>
              <a:buChar char="○"/>
              <a:defRPr>
                <a:solidFill>
                  <a:srgbClr val="000000"/>
                </a:solidFill>
              </a:defRPr>
            </a:lvl5pPr>
            <a:lvl6pPr marL="3657509" lvl="5" indent="-423323">
              <a:spcBef>
                <a:spcPts val="0"/>
              </a:spcBef>
              <a:spcAft>
                <a:spcPts val="0"/>
              </a:spcAft>
              <a:buClr>
                <a:srgbClr val="000000"/>
              </a:buClr>
              <a:buSzPts val="1400"/>
              <a:buChar char="■"/>
              <a:defRPr>
                <a:solidFill>
                  <a:srgbClr val="000000"/>
                </a:solidFill>
              </a:defRPr>
            </a:lvl6pPr>
            <a:lvl7pPr marL="4267093" lvl="6" indent="-423323">
              <a:spcBef>
                <a:spcPts val="0"/>
              </a:spcBef>
              <a:spcAft>
                <a:spcPts val="0"/>
              </a:spcAft>
              <a:buClr>
                <a:srgbClr val="000000"/>
              </a:buClr>
              <a:buSzPts val="1400"/>
              <a:buChar char="●"/>
              <a:defRPr>
                <a:solidFill>
                  <a:srgbClr val="000000"/>
                </a:solidFill>
              </a:defRPr>
            </a:lvl7pPr>
            <a:lvl8pPr marL="4876678" lvl="7" indent="-423323">
              <a:spcBef>
                <a:spcPts val="0"/>
              </a:spcBef>
              <a:spcAft>
                <a:spcPts val="0"/>
              </a:spcAft>
              <a:buClr>
                <a:srgbClr val="000000"/>
              </a:buClr>
              <a:buSzPts val="1400"/>
              <a:buChar char="○"/>
              <a:defRPr>
                <a:solidFill>
                  <a:srgbClr val="000000"/>
                </a:solidFill>
              </a:defRPr>
            </a:lvl8pPr>
            <a:lvl9pPr marL="5486263" lvl="8" indent="-423323">
              <a:spcBef>
                <a:spcPts val="0"/>
              </a:spcBef>
              <a:spcAft>
                <a:spcPts val="0"/>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2966681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tats">
  <p:cSld name="Title and stat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415600" y="1822133"/>
            <a:ext cx="5393600" cy="715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667">
                <a:solidFill>
                  <a:srgbClr val="003DA5"/>
                </a:solidFill>
              </a:defRPr>
            </a:lvl1pPr>
            <a:lvl2pPr lvl="1" algn="ctr">
              <a:lnSpc>
                <a:spcPct val="100000"/>
              </a:lnSpc>
              <a:spcBef>
                <a:spcPts val="0"/>
              </a:spcBef>
              <a:spcAft>
                <a:spcPts val="0"/>
              </a:spcAft>
              <a:buClr>
                <a:srgbClr val="003DA5"/>
              </a:buClr>
              <a:buSzPts val="2000"/>
              <a:buNone/>
              <a:defRPr sz="2667">
                <a:solidFill>
                  <a:srgbClr val="003DA5"/>
                </a:solidFill>
              </a:defRPr>
            </a:lvl2pPr>
            <a:lvl3pPr lvl="2" algn="ctr">
              <a:lnSpc>
                <a:spcPct val="100000"/>
              </a:lnSpc>
              <a:spcBef>
                <a:spcPts val="0"/>
              </a:spcBef>
              <a:spcAft>
                <a:spcPts val="0"/>
              </a:spcAft>
              <a:buClr>
                <a:srgbClr val="003DA5"/>
              </a:buClr>
              <a:buSzPts val="2000"/>
              <a:buNone/>
              <a:defRPr sz="2667">
                <a:solidFill>
                  <a:srgbClr val="003DA5"/>
                </a:solidFill>
              </a:defRPr>
            </a:lvl3pPr>
            <a:lvl4pPr lvl="3" algn="ctr">
              <a:lnSpc>
                <a:spcPct val="100000"/>
              </a:lnSpc>
              <a:spcBef>
                <a:spcPts val="0"/>
              </a:spcBef>
              <a:spcAft>
                <a:spcPts val="0"/>
              </a:spcAft>
              <a:buClr>
                <a:srgbClr val="003DA5"/>
              </a:buClr>
              <a:buSzPts val="2000"/>
              <a:buNone/>
              <a:defRPr sz="2667">
                <a:solidFill>
                  <a:srgbClr val="003DA5"/>
                </a:solidFill>
              </a:defRPr>
            </a:lvl4pPr>
            <a:lvl5pPr lvl="4" algn="ctr">
              <a:lnSpc>
                <a:spcPct val="100000"/>
              </a:lnSpc>
              <a:spcBef>
                <a:spcPts val="0"/>
              </a:spcBef>
              <a:spcAft>
                <a:spcPts val="0"/>
              </a:spcAft>
              <a:buClr>
                <a:srgbClr val="003DA5"/>
              </a:buClr>
              <a:buSzPts val="2000"/>
              <a:buNone/>
              <a:defRPr sz="2667">
                <a:solidFill>
                  <a:srgbClr val="003DA5"/>
                </a:solidFill>
              </a:defRPr>
            </a:lvl5pPr>
            <a:lvl6pPr lvl="5" algn="ctr">
              <a:lnSpc>
                <a:spcPct val="100000"/>
              </a:lnSpc>
              <a:spcBef>
                <a:spcPts val="0"/>
              </a:spcBef>
              <a:spcAft>
                <a:spcPts val="0"/>
              </a:spcAft>
              <a:buClr>
                <a:srgbClr val="003DA5"/>
              </a:buClr>
              <a:buSzPts val="2000"/>
              <a:buNone/>
              <a:defRPr sz="2667">
                <a:solidFill>
                  <a:srgbClr val="003DA5"/>
                </a:solidFill>
              </a:defRPr>
            </a:lvl6pPr>
            <a:lvl7pPr lvl="6" algn="ctr">
              <a:lnSpc>
                <a:spcPct val="100000"/>
              </a:lnSpc>
              <a:spcBef>
                <a:spcPts val="0"/>
              </a:spcBef>
              <a:spcAft>
                <a:spcPts val="0"/>
              </a:spcAft>
              <a:buClr>
                <a:srgbClr val="003DA5"/>
              </a:buClr>
              <a:buSzPts val="2000"/>
              <a:buNone/>
              <a:defRPr sz="2667">
                <a:solidFill>
                  <a:srgbClr val="003DA5"/>
                </a:solidFill>
              </a:defRPr>
            </a:lvl7pPr>
            <a:lvl8pPr lvl="7" algn="ctr">
              <a:lnSpc>
                <a:spcPct val="100000"/>
              </a:lnSpc>
              <a:spcBef>
                <a:spcPts val="0"/>
              </a:spcBef>
              <a:spcAft>
                <a:spcPts val="0"/>
              </a:spcAft>
              <a:buClr>
                <a:srgbClr val="003DA5"/>
              </a:buClr>
              <a:buSzPts val="2000"/>
              <a:buNone/>
              <a:defRPr sz="2667">
                <a:solidFill>
                  <a:srgbClr val="003DA5"/>
                </a:solidFill>
              </a:defRPr>
            </a:lvl8pPr>
            <a:lvl9pPr lvl="8" algn="ctr">
              <a:lnSpc>
                <a:spcPct val="100000"/>
              </a:lnSpc>
              <a:spcBef>
                <a:spcPts val="0"/>
              </a:spcBef>
              <a:spcAft>
                <a:spcPts val="0"/>
              </a:spcAft>
              <a:buClr>
                <a:srgbClr val="003DA5"/>
              </a:buClr>
              <a:buSzPts val="2000"/>
              <a:buNone/>
              <a:defRPr sz="2667">
                <a:solidFill>
                  <a:srgbClr val="003DA5"/>
                </a:solidFill>
              </a:defRPr>
            </a:lvl9pPr>
          </a:lstStyle>
          <a:p>
            <a:endParaRPr/>
          </a:p>
        </p:txBody>
      </p:sp>
      <p:sp>
        <p:nvSpPr>
          <p:cNvPr id="17" name="Google Shape;17;p4"/>
          <p:cNvSpPr txBox="1">
            <a:spLocks noGrp="1"/>
          </p:cNvSpPr>
          <p:nvPr>
            <p:ph type="body" idx="2"/>
          </p:nvPr>
        </p:nvSpPr>
        <p:spPr>
          <a:xfrm>
            <a:off x="7017433" y="899833"/>
            <a:ext cx="5026800" cy="44844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415600" y="899833"/>
            <a:ext cx="5393600" cy="8088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3333">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14602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411091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11400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11/12/2025</a:t>
            </a:fld>
            <a:endParaRPr lang="en-US" dirty="0"/>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775389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424761"/>
      </p:ext>
    </p:extLst>
  </p:cSld>
  <p:clrMap bg1="lt1" tx1="dk1" bg2="lt2" tx2="dk2" accent1="accent1" accent2="accent2" accent3="accent3" accent4="accent4" accent5="accent5" accent6="accent6" hlink="hlink" folHlink="folHlink"/>
  <p:sldLayoutIdLst>
    <p:sldLayoutId id="2147483652" r:id="rId1"/>
    <p:sldLayoutId id="2147483653"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DA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None/>
              <a:defRPr sz="2800" b="1">
                <a:solidFill>
                  <a:srgbClr val="FFFFFF"/>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7200894"/>
      </p:ext>
    </p:extLst>
  </p:cSld>
  <p:clrMap bg1="lt1" tx1="dk1" bg2="dk2" tx2="lt2" accent1="accent1" accent2="accent2" accent3="accent3" accent4="accent4" accent5="accent5" accent6="accent6" hlink="hlink" folHlink="folHlink"/>
  <p:sldLayoutIdLst>
    <p:sldLayoutId id="2147483655" r:id="rId1"/>
    <p:sldLayoutId id="214748365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877A02-43FC-4238-A579-2209AA6CEF8D}" type="datetimeFigureOut">
              <a:rPr lang="en-US" smtClean="0"/>
              <a:t>11/12/2025</a:t>
            </a:fld>
            <a:endParaRPr lang="en-US" dirty="0"/>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9762B6-E86C-4319-B51B-16F705167E04}" type="slidenum">
              <a:rPr lang="en-US" smtClean="0"/>
              <a:t>‹#›</a:t>
            </a:fld>
            <a:endParaRPr lang="en-US" dirty="0"/>
          </a:p>
        </p:txBody>
      </p:sp>
    </p:spTree>
    <p:extLst>
      <p:ext uri="{BB962C8B-B14F-4D97-AF65-F5344CB8AC3E}">
        <p14:creationId xmlns:p14="http://schemas.microsoft.com/office/powerpoint/2010/main" val="230183676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hyperlink" Target="https://claude.ai/public/artifacts/a9a18eba-a60e-44ac-9fbd-b5d4c2229bb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claude.ai/public/artifacts/3d20e402-7aaa-46d2-8723-7715438e6278" TargetMode="External"/><Relationship Id="rId5" Type="http://schemas.openxmlformats.org/officeDocument/2006/relationships/hyperlink" Target="https://claude.ai/public/artifacts/c27167a0-49a1-4464-8e33-9b3e78041956"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claude.ai/public/artifacts/da408442-9c2a-40d2-812e-39b8300f39c6"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mailto:rraymondu@ucr.edu" TargetMode="External"/><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hyperlink" Target="https://www.linkedin.com/in/rayuzwyshyn/" TargetMode="External"/><Relationship Id="rId4" Type="http://schemas.openxmlformats.org/officeDocument/2006/relationships/hyperlink" Target="https://rayuzwyshyn.n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hatgpt.com/" TargetMode="External"/><Relationship Id="rId7"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8.xml"/><Relationship Id="rId6" Type="http://schemas.openxmlformats.org/officeDocument/2006/relationships/hyperlink" Target="https://labs.perplexity.ai/" TargetMode="External"/><Relationship Id="rId5" Type="http://schemas.openxmlformats.org/officeDocument/2006/relationships/hyperlink" Target="https://gemini.google.com/app" TargetMode="External"/><Relationship Id="rId4" Type="http://schemas.openxmlformats.org/officeDocument/2006/relationships/hyperlink" Target="https://grok.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hyperlink" Target="https://claude.ai/"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https://www.anthropic.com/news/claude-sonnet-4-5" TargetMode="External"/><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s://claude.ai/public/artifacts/a9a18eba-a60e-44ac-9fbd-b5d4c2229bba" TargetMode="External"/><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hyperlink" Target="https://claude.ai/public/artifacts/8dd54f19-99e0-46c3-8b61-be04336d4d70" TargetMode="External"/><Relationship Id="rId5" Type="http://schemas.openxmlformats.org/officeDocument/2006/relationships/hyperlink" Target="https://claude.ai/public/artifacts/3d20e402-7aaa-46d2-8723-7715438e6278" TargetMode="Externa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hyperlink" Target="https://claude.ai/public/artifacts/3d20e402-7aaa-46d2-8723-7715438e6278" TargetMode="External"/><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g"/><Relationship Id="rId1" Type="http://schemas.openxmlformats.org/officeDocument/2006/relationships/slideLayout" Target="../slideLayouts/slideLayout12.xml"/><Relationship Id="rId4" Type="http://schemas.openxmlformats.org/officeDocument/2006/relationships/hyperlink" Target="https://claude.ai/public/artifacts/2514cc6a-2e92-4fbf-9818-8077e2b45611"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claude.ai/public/artifacts/2826c896-dd84-4309-9741-202f2fc65c0b" TargetMode="External"/><Relationship Id="rId2" Type="http://schemas.openxmlformats.org/officeDocument/2006/relationships/image" Target="../media/image69.pn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8.xml"/><Relationship Id="rId6" Type="http://schemas.openxmlformats.org/officeDocument/2006/relationships/hyperlink" Target="https://www.linkedin.com/pulse/ai-model-hallucination-human-understanding-raymond-uzwyshyn-ph-d--minpc/" TargetMode="External"/><Relationship Id="rId5" Type="http://schemas.openxmlformats.org/officeDocument/2006/relationships/image" Target="../media/image72.jpeg"/><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0.png"/><Relationship Id="rId1" Type="http://schemas.openxmlformats.org/officeDocument/2006/relationships/slideLayout" Target="../slideLayouts/slideLayout8.xml"/><Relationship Id="rId5" Type="http://schemas.openxmlformats.org/officeDocument/2006/relationships/image" Target="../media/image79.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hyperlink" Target="https://claude.ai/public/artifacts/5c72bfbc-2b9e-4123-8649-5f3214e242e7"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8.xml"/><Relationship Id="rId6" Type="http://schemas.openxmlformats.org/officeDocument/2006/relationships/hyperlink" Target="https://claude.ai/public/artifacts/8a46e56b-0a64-46b7-9ee6-30fea9ca0211"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9.jpg"/></Relationships>
</file>

<file path=ppt/slides/_rels/slide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hyperlink" Target="https://bit.ly/45AAaLc" TargetMode="Externa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hyperlink" Target="https://www.linkedin.com/in/rayuzwyshyn/"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bit.ly/45AAaLc" TargetMode="External"/><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www.anthropic.com/learn" TargetMode="External"/><Relationship Id="rId2" Type="http://schemas.openxmlformats.org/officeDocument/2006/relationships/image" Target="../media/image107.jp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08.jpg"/></Relationships>
</file>

<file path=ppt/slides/_rels/slide7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5.xml.rels><?xml version="1.0" encoding="UTF-8" standalone="yes"?>
<Relationships xmlns="http://schemas.openxmlformats.org/package/2006/relationships"><Relationship Id="rId8" Type="http://schemas.openxmlformats.org/officeDocument/2006/relationships/hyperlink" Target="https://claude.ai/public/artifacts/34064bea-e47f-472f-bee0-3d44b81e32fc" TargetMode="External"/><Relationship Id="rId3" Type="http://schemas.openxmlformats.org/officeDocument/2006/relationships/hyperlink" Target="https://claude.ai/public/artifacts/c73e429d-98e1-4615-b670-bc1a1148baca" TargetMode="External"/><Relationship Id="rId7" Type="http://schemas.openxmlformats.org/officeDocument/2006/relationships/hyperlink" Target="https://claude.ai/public/artifacts/5d1eee63-c723-4503-93a7-9a89b88e188f" TargetMode="External"/><Relationship Id="rId12" Type="http://schemas.openxmlformats.org/officeDocument/2006/relationships/hyperlink" Target="https://claude.ai/public/artifacts/0ecada2b-757b-4acd-992e-6714b70b05fd"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hyperlink" Target="https://claude.ai/chat/a70b26cb-9fe1-4fe1-9d79-9be7de945fd2?artifactId=ai_model_performance_cost_2025" TargetMode="External"/><Relationship Id="rId11" Type="http://schemas.openxmlformats.org/officeDocument/2006/relationships/hyperlink" Target="https://claude.ai/public/artifacts/83a66442-f1c6-4932-8261-a654713f5072" TargetMode="External"/><Relationship Id="rId5" Type="http://schemas.openxmlformats.org/officeDocument/2006/relationships/hyperlink" Target="https://claude.ai/public/artifacts/8dd54f19-99e0-46c3-8b61-be04336d4d70" TargetMode="External"/><Relationship Id="rId10" Type="http://schemas.openxmlformats.org/officeDocument/2006/relationships/hyperlink" Target="https://claude.ai/public/artifacts/eea4dfa9-2a88-423b-a7ee-bb977ae0a2aa" TargetMode="External"/><Relationship Id="rId4" Type="http://schemas.openxmlformats.org/officeDocument/2006/relationships/hyperlink" Target="https://claude.ai/public/artifacts/d0cfd3e7-4d45-49a8-9262-ddef892bd0a5" TargetMode="External"/><Relationship Id="rId9" Type="http://schemas.openxmlformats.org/officeDocument/2006/relationships/hyperlink" Target="https://claude.ai/public/artifacts/a9a18eba-a60e-44ac-9fbd-b5d4c2229bba"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claude.ai/public/artifacts/da408442-9c2a-40d2-812e-39b8300f39c6" TargetMode="External"/><Relationship Id="rId13" Type="http://schemas.openxmlformats.org/officeDocument/2006/relationships/hyperlink" Target="https://claude.ai/public/artifacts/3d20e402-7aaa-46d2-8723-7715438e6278" TargetMode="External"/><Relationship Id="rId3" Type="http://schemas.openxmlformats.org/officeDocument/2006/relationships/hyperlink" Target="https://claude.ai/public/artifacts/1b85ff5b-069d-4ef4-872c-52195f86814a" TargetMode="External"/><Relationship Id="rId7" Type="http://schemas.openxmlformats.org/officeDocument/2006/relationships/hyperlink" Target="https://claude.ai/public/artifacts/94aa6423-13d9-452b-ad27-6dce71deedc3" TargetMode="External"/><Relationship Id="rId12" Type="http://schemas.openxmlformats.org/officeDocument/2006/relationships/hyperlink" Target="https://claude.ai/public/artifacts/16552e6a-d8a2-4ce4-97a5-65fce0f6f247"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hyperlink" Target="https://claude.ai/public/artifacts/10797821-1fba-4910-a832-13bedb43cd4b" TargetMode="External"/><Relationship Id="rId11" Type="http://schemas.openxmlformats.org/officeDocument/2006/relationships/hyperlink" Target="https://claude.ai/public/artifacts/e3cb8afb-7a30-46a5-930a-a6d3ad1ae9e3" TargetMode="External"/><Relationship Id="rId5" Type="http://schemas.openxmlformats.org/officeDocument/2006/relationships/hyperlink" Target="https://claude.ai/public/artifacts/b22b3f1e-1c1a-4c35-9ac1-36c02ebf7971" TargetMode="External"/><Relationship Id="rId10" Type="http://schemas.openxmlformats.org/officeDocument/2006/relationships/hyperlink" Target="https://claude.ai/public/artifacts/8a46e56b-0a64-46b7-9ee6-30fea9ca0211" TargetMode="External"/><Relationship Id="rId4" Type="http://schemas.openxmlformats.org/officeDocument/2006/relationships/hyperlink" Target="https://www.linkedin.com/feed/update/urn:li:activity:7360282360019345409/" TargetMode="External"/><Relationship Id="rId9" Type="http://schemas.openxmlformats.org/officeDocument/2006/relationships/hyperlink" Target="https://claude.ai/public/artifacts/4de402ae-0d82-47c3-9100-094d4003e8de" TargetMode="External"/><Relationship Id="rId14" Type="http://schemas.openxmlformats.org/officeDocument/2006/relationships/hyperlink" Target="https://claude.ai/public/artifacts/21a47eb2-85a1-4852-9c8b-ce7e02ef2250"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linkedin.com/pulse/humanai-phd-level-co-intelligence-2025-2035-roadmaps-uzwyshyn-ph-d--n1h3c/" TargetMode="External"/><Relationship Id="rId13" Type="http://schemas.openxmlformats.org/officeDocument/2006/relationships/hyperlink" Target="https://www.linkedin.com/pulse/humanoid-robots-multimodality-path-towards-raymond-uzwyshyn-ph-d--jgifc" TargetMode="External"/><Relationship Id="rId3" Type="http://schemas.openxmlformats.org/officeDocument/2006/relationships/hyperlink" Target="https://www.linkedin.com/pulse/ai-coding-tools-quick-comparison-guide-2025-raymond-uzwyshyn-ph-d--nuyuc/" TargetMode="External"/><Relationship Id="rId7" Type="http://schemas.openxmlformats.org/officeDocument/2006/relationships/hyperlink" Target="https://www.linkedin.com/pulse/interdisciplinary-thinking-era-ai-raymond-uzwyshyn-ph-d--yodqc/" TargetMode="External"/><Relationship Id="rId12" Type="http://schemas.openxmlformats.org/officeDocument/2006/relationships/hyperlink" Target="https://www.linkedin.com/pulse/invisible-architecture-knowledge-raymond-uzwyshyn-ph-d--m8mrc"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hyperlink" Target="https://www.linkedin.com/posts/rayuzwyshyn_ai-code-composers-the-next-frontier-in-activity-7259711548049285120-KFn4/" TargetMode="External"/><Relationship Id="rId11" Type="http://schemas.openxmlformats.org/officeDocument/2006/relationships/hyperlink" Target="https://www.linkedin.com/pulse/deep-seek-demis-benchmarking-r1-comparative-paper-ai-uzwyshyn-ph-d--588ic" TargetMode="External"/><Relationship Id="rId5" Type="http://schemas.openxmlformats.org/officeDocument/2006/relationships/hyperlink" Target="https://www.linkedin.com/posts/rayuzwyshyn_cursor-claudesonnet4-claudeopus4-activity-7338241601997107200-cWOJ/" TargetMode="External"/><Relationship Id="rId10" Type="http://schemas.openxmlformats.org/officeDocument/2006/relationships/hyperlink" Target="https://www.linkedin.com/pulse/nodes-dream-mapping-emerging-topology-human-ai-raymond-uzwyshyn-ph-d--wfdwc/?trackingId=HD0kC1o4S06cH2qZktB3Ig%3D%3D" TargetMode="External"/><Relationship Id="rId4" Type="http://schemas.openxmlformats.org/officeDocument/2006/relationships/hyperlink" Target="https://www.linkedin.com/posts/rayuzwyshyn_vibecoding-aiapplicationengineer-aiprogramming-activity-7349146084201373701-Lxla/" TargetMode="External"/><Relationship Id="rId9" Type="http://schemas.openxmlformats.org/officeDocument/2006/relationships/hyperlink" Target="https://www.linkedin.com/pulse/co-intelligence-entangled-partnerships-modles-raymond-uzwyshyn-ph-d--5mgmc/"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8:58-d2nf60h8bjvh7rlj0000.jpeg"/>
          <p:cNvPicPr>
            <a:picLocks noChangeAspect="1"/>
          </p:cNvPicPr>
          <p:nvPr/>
        </p:nvPicPr>
        <p:blipFill>
          <a:blip r:embed="rId3"/>
          <a:srcRect/>
          <a:stretch/>
        </p:blipFill>
        <p:spPr>
          <a:xfrm>
            <a:off x="0" y="0"/>
            <a:ext cx="12192000" cy="6858000"/>
          </a:xfrm>
          <a:prstGeom prst="rect">
            <a:avLst/>
          </a:prstGeom>
        </p:spPr>
      </p:pic>
      <p:sp>
        <p:nvSpPr>
          <p:cNvPr id="3" name="Text 0"/>
          <p:cNvSpPr/>
          <p:nvPr/>
        </p:nvSpPr>
        <p:spPr>
          <a:xfrm>
            <a:off x="294732" y="1038215"/>
            <a:ext cx="4858385" cy="3276325"/>
          </a:xfrm>
          <a:prstGeom prst="rect">
            <a:avLst/>
          </a:prstGeom>
          <a:noFill/>
          <a:ln/>
        </p:spPr>
        <p:txBody>
          <a:bodyPr wrap="square" lIns="91440" tIns="45720" rIns="91440" bIns="45720" rtlCol="0" anchor="b"/>
          <a:lstStyle/>
          <a:p>
            <a:pPr>
              <a:lnSpc>
                <a:spcPct val="100000"/>
              </a:lnSpc>
            </a:pPr>
            <a:r>
              <a:rPr lang="en-US" sz="4400" b="1" dirty="0">
                <a:solidFill>
                  <a:srgbClr val="FFFFFF"/>
                </a:solidFill>
                <a:latin typeface="Arial" panose="020B0604020202020204" pitchFamily="34" charset="0"/>
                <a:ea typeface="Calibri" panose="020F0502020204030204" pitchFamily="34" charset="0"/>
                <a:cs typeface="Arial" panose="020B0604020202020204" pitchFamily="34" charset="0"/>
              </a:rPr>
              <a:t>Vibe Coding: </a:t>
            </a:r>
            <a:br>
              <a:rPr lang="en-US" sz="4400"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sz="4400" b="1" dirty="0">
                <a:solidFill>
                  <a:srgbClr val="FFFFFF"/>
                </a:solidFill>
                <a:latin typeface="Arial" panose="020B0604020202020204" pitchFamily="34" charset="0"/>
                <a:ea typeface="Calibri" panose="020F0502020204030204" pitchFamily="34" charset="0"/>
                <a:cs typeface="Arial" panose="020B0604020202020204" pitchFamily="34" charset="0"/>
              </a:rPr>
              <a:t>For AI-Driven Development</a:t>
            </a:r>
            <a:br>
              <a:rPr lang="en-US" sz="4400"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sz="2800" b="1" dirty="0">
                <a:solidFill>
                  <a:srgbClr val="FFFFFF"/>
                </a:solidFill>
                <a:latin typeface="Arial" panose="020B0604020202020204" pitchFamily="34" charset="0"/>
                <a:ea typeface="Calibri" panose="020F0502020204030204" pitchFamily="34" charset="0"/>
                <a:cs typeface="Arial" panose="020B0604020202020204" pitchFamily="34" charset="0"/>
              </a:rPr>
              <a:t>An Introduction for Research and </a:t>
            </a:r>
            <a:br>
              <a:rPr lang="en-US" sz="2800"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sz="2800" b="1" dirty="0">
                <a:solidFill>
                  <a:srgbClr val="FFFFFF"/>
                </a:solidFill>
                <a:latin typeface="Arial" panose="020B0604020202020204" pitchFamily="34" charset="0"/>
                <a:ea typeface="Calibri" panose="020F0502020204030204" pitchFamily="34" charset="0"/>
                <a:cs typeface="Arial" panose="020B0604020202020204" pitchFamily="34" charset="0"/>
              </a:rPr>
              <a:t>Learning</a:t>
            </a:r>
            <a:endParaRPr lang="en-US" sz="2800" dirty="0">
              <a:latin typeface="Arial" panose="020B0604020202020204" pitchFamily="34" charset="0"/>
            </a:endParaRPr>
          </a:p>
        </p:txBody>
      </p:sp>
      <p:sp>
        <p:nvSpPr>
          <p:cNvPr id="4" name="Text 1"/>
          <p:cNvSpPr/>
          <p:nvPr/>
        </p:nvSpPr>
        <p:spPr>
          <a:xfrm>
            <a:off x="228599" y="5327866"/>
            <a:ext cx="7661636" cy="1200329"/>
          </a:xfrm>
          <a:prstGeom prst="rect">
            <a:avLst/>
          </a:prstGeom>
          <a:noFill/>
          <a:ln/>
        </p:spPr>
        <p:txBody>
          <a:bodyPr wrap="square" lIns="91440" tIns="45720" rIns="91440" bIns="45720" rtlCol="0" anchor="t">
            <a:spAutoFit/>
          </a:bodyPr>
          <a:lstStyle/>
          <a:p>
            <a:pPr>
              <a:lnSpc>
                <a:spcPct val="100000"/>
              </a:lnSpc>
            </a:pPr>
            <a: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t>Ray Uzwyshyn Ph.D. MBA MLIS</a:t>
            </a:r>
            <a:b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t>Acting AUL and Director, </a:t>
            </a:r>
            <a:b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t>Research and Technology Services</a:t>
            </a:r>
            <a:b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b="1" dirty="0">
                <a:solidFill>
                  <a:srgbClr val="FFFFFF"/>
                </a:solidFill>
                <a:latin typeface="Arial" panose="020B0604020202020204" pitchFamily="34" charset="0"/>
                <a:ea typeface="Calibri" panose="020F0502020204030204" pitchFamily="34" charset="0"/>
                <a:cs typeface="Arial" panose="020B0604020202020204" pitchFamily="34" charset="0"/>
              </a:rPr>
              <a:t>University of California Riverside</a:t>
            </a:r>
            <a:endParaRPr lang="en-US" sz="1600" dirty="0">
              <a:latin typeface="Arial" panose="020B0604020202020204" pitchFamily="34" charset="0"/>
            </a:endParaRPr>
          </a:p>
        </p:txBody>
      </p:sp>
      <p:sp>
        <p:nvSpPr>
          <p:cNvPr id="5" name="Text 2"/>
          <p:cNvSpPr/>
          <p:nvPr/>
        </p:nvSpPr>
        <p:spPr>
          <a:xfrm>
            <a:off x="7539318" y="5737107"/>
            <a:ext cx="5561483" cy="1169551"/>
          </a:xfrm>
          <a:prstGeom prst="rect">
            <a:avLst/>
          </a:prstGeom>
          <a:noFill/>
          <a:ln/>
        </p:spPr>
        <p:txBody>
          <a:bodyPr wrap="square" lIns="91440" tIns="45720" rIns="91440" bIns="45720" rtlCol="0" anchor="t">
            <a:spAutoFit/>
          </a:bodyPr>
          <a:lstStyle/>
          <a:p>
            <a:pPr>
              <a:lnSpc>
                <a:spcPct val="100000"/>
              </a:lnSpc>
            </a:pPr>
            <a: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t>University of California Riverside</a:t>
            </a:r>
            <a:b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t>Orbach Library AI Literacy  Series</a:t>
            </a:r>
            <a:b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br>
            <a: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t>11/12/2025</a:t>
            </a:r>
          </a:p>
          <a:p>
            <a:pPr>
              <a:lnSpc>
                <a:spcPct val="100000"/>
              </a:lnSpc>
            </a:pPr>
            <a:endParaRPr lang="en-US" sz="1600" dirty="0">
              <a:latin typeface="Arial" panose="020B0604020202020204" pitchFamily="34" charset="0"/>
            </a:endParaRPr>
          </a:p>
        </p:txBody>
      </p:sp>
      <p:pic>
        <p:nvPicPr>
          <p:cNvPr id="6" name="Image 1" descr="https://kimi-img.moonshot.cn/pub/slides/slides_tmpl/image/25-08-27-19:59:01-d2nf6198bjvh7rlj00a0.png"/>
          <p:cNvPicPr>
            <a:picLocks noChangeAspect="1"/>
          </p:cNvPicPr>
          <p:nvPr/>
        </p:nvPicPr>
        <p:blipFill>
          <a:blip r:embed="rId4"/>
          <a:stretch>
            <a:fillRect/>
          </a:stretch>
        </p:blipFill>
        <p:spPr>
          <a:xfrm>
            <a:off x="5087129" y="-382270"/>
            <a:ext cx="7333471" cy="5615842"/>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20:09:27-d2nfatp8bjvh7rlj0jc0.jpg"/>
          <p:cNvPicPr>
            <a:picLocks noChangeAspect="1"/>
          </p:cNvPicPr>
          <p:nvPr/>
        </p:nvPicPr>
        <p:blipFill>
          <a:blip r:embed="rId3"/>
          <a:srcRect t="62" b="62"/>
          <a:stretch/>
        </p:blipFill>
        <p:spPr>
          <a:xfrm>
            <a:off x="558165" y="1482980"/>
            <a:ext cx="11124000" cy="1735200"/>
          </a:xfrm>
          <a:prstGeom prst="rect">
            <a:avLst/>
          </a:prstGeom>
        </p:spPr>
      </p:pic>
      <p:sp>
        <p:nvSpPr>
          <p:cNvPr id="3" name="Shape 0"/>
          <p:cNvSpPr/>
          <p:nvPr/>
        </p:nvSpPr>
        <p:spPr>
          <a:xfrm>
            <a:off x="677545" y="2375535"/>
            <a:ext cx="3484880" cy="3801110"/>
          </a:xfrm>
          <a:prstGeom prst="rect">
            <a:avLst/>
          </a:prstGeom>
          <a:solidFill>
            <a:srgbClr val="FFFFFF"/>
          </a:solidFill>
          <a:ln/>
          <a:effectLst>
            <a:outerShdw blurRad="241300" dist="26941" dir="2700000" algn="bl" rotWithShape="0">
              <a:srgbClr val="000000">
                <a:alpha val="40000"/>
              </a:srgbClr>
            </a:outerShdw>
          </a:effectLst>
        </p:spPr>
        <p:txBody>
          <a:bodyPr/>
          <a:lstStyle/>
          <a:p>
            <a:endParaRPr lang="en-US" dirty="0">
              <a:latin typeface="Arial" panose="020B0604020202020204" pitchFamily="34" charset="0"/>
            </a:endParaRPr>
          </a:p>
        </p:txBody>
      </p:sp>
      <p:sp>
        <p:nvSpPr>
          <p:cNvPr id="4" name="Text 1"/>
          <p:cNvSpPr/>
          <p:nvPr/>
        </p:nvSpPr>
        <p:spPr>
          <a:xfrm>
            <a:off x="677545" y="2375535"/>
            <a:ext cx="3484880" cy="380111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Shape 2"/>
          <p:cNvSpPr/>
          <p:nvPr/>
        </p:nvSpPr>
        <p:spPr>
          <a:xfrm>
            <a:off x="4353560" y="2375535"/>
            <a:ext cx="3484880" cy="3801110"/>
          </a:xfrm>
          <a:prstGeom prst="rect">
            <a:avLst/>
          </a:prstGeom>
          <a:solidFill>
            <a:srgbClr val="FFFFFF"/>
          </a:solidFill>
          <a:ln/>
          <a:effectLst>
            <a:outerShdw blurRad="241300" dist="26941" dir="2700000" algn="bl" rotWithShape="0">
              <a:srgbClr val="000000">
                <a:alpha val="40000"/>
              </a:srgbClr>
            </a:outerShdw>
          </a:effectLst>
        </p:spPr>
        <p:txBody>
          <a:bodyPr/>
          <a:lstStyle/>
          <a:p>
            <a:endParaRPr lang="en-US" dirty="0">
              <a:latin typeface="Arial" panose="020B0604020202020204" pitchFamily="34" charset="0"/>
            </a:endParaRPr>
          </a:p>
        </p:txBody>
      </p:sp>
      <p:sp>
        <p:nvSpPr>
          <p:cNvPr id="6" name="Text 3"/>
          <p:cNvSpPr/>
          <p:nvPr/>
        </p:nvSpPr>
        <p:spPr>
          <a:xfrm>
            <a:off x="4353560" y="2375535"/>
            <a:ext cx="3484880" cy="380111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Shape 4"/>
          <p:cNvSpPr/>
          <p:nvPr/>
        </p:nvSpPr>
        <p:spPr>
          <a:xfrm>
            <a:off x="8029575" y="2375535"/>
            <a:ext cx="3484880" cy="3801110"/>
          </a:xfrm>
          <a:prstGeom prst="rect">
            <a:avLst/>
          </a:prstGeom>
          <a:solidFill>
            <a:srgbClr val="FFFFFF"/>
          </a:solidFill>
          <a:ln/>
          <a:effectLst>
            <a:outerShdw blurRad="241300" dist="26941" dir="2700000" algn="bl" rotWithShape="0">
              <a:srgbClr val="000000">
                <a:alpha val="40000"/>
              </a:srgbClr>
            </a:outerShdw>
          </a:effectLst>
        </p:spPr>
        <p:txBody>
          <a:bodyPr/>
          <a:lstStyle/>
          <a:p>
            <a:endParaRPr lang="en-US" dirty="0">
              <a:latin typeface="Arial" panose="020B0604020202020204" pitchFamily="34" charset="0"/>
            </a:endParaRPr>
          </a:p>
        </p:txBody>
      </p:sp>
      <p:sp>
        <p:nvSpPr>
          <p:cNvPr id="8" name="Text 5"/>
          <p:cNvSpPr/>
          <p:nvPr/>
        </p:nvSpPr>
        <p:spPr>
          <a:xfrm>
            <a:off x="8029575" y="2375535"/>
            <a:ext cx="3484880" cy="380111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 6"/>
          <p:cNvSpPr/>
          <p:nvPr/>
        </p:nvSpPr>
        <p:spPr>
          <a:xfrm>
            <a:off x="988060" y="513715"/>
            <a:ext cx="10534650" cy="584775"/>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AI Development Workflow</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 name="Image 1" descr="https://kimi-img.moonshot.cn/pub/slides/slides_tmpl/image/25-08-27-20:09:25-d2nfat98bjvh7rlj0j30.png"/>
          <p:cNvPicPr>
            <a:picLocks noChangeAspect="1"/>
          </p:cNvPicPr>
          <p:nvPr/>
        </p:nvPicPr>
        <p:blipFill>
          <a:blip r:embed="rId4"/>
          <a:srcRect/>
          <a:stretch/>
        </p:blipFill>
        <p:spPr>
          <a:xfrm>
            <a:off x="428942" y="580481"/>
            <a:ext cx="533400" cy="368300"/>
          </a:xfrm>
          <a:prstGeom prst="rect">
            <a:avLst/>
          </a:prstGeom>
        </p:spPr>
      </p:pic>
      <p:sp>
        <p:nvSpPr>
          <p:cNvPr id="11" name="Text 7"/>
          <p:cNvSpPr/>
          <p:nvPr/>
        </p:nvSpPr>
        <p:spPr>
          <a:xfrm>
            <a:off x="718185" y="2498417"/>
            <a:ext cx="3137535" cy="400110"/>
          </a:xfrm>
          <a:prstGeom prst="rect">
            <a:avLst/>
          </a:prstGeom>
          <a:no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Project Goals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Text 8"/>
          <p:cNvSpPr/>
          <p:nvPr/>
        </p:nvSpPr>
        <p:spPr>
          <a:xfrm>
            <a:off x="759099" y="3345499"/>
            <a:ext cx="3089022" cy="1735203"/>
          </a:xfrm>
          <a:prstGeom prst="rect">
            <a:avLst/>
          </a:prstGeom>
          <a:noFill/>
          <a:ln/>
        </p:spPr>
        <p:txBody>
          <a:bodyPr wrap="square" lIns="91440" tIns="45720" rIns="91440" bIns="4572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Start with a clear statement of project goals to provide a focused direction. </a:t>
            </a:r>
            <a:r>
              <a:rPr kumimoji="0" lang="en-US" sz="14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This helps in aligning the AI's capabilities with the desired outcomes.</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Text 9"/>
          <p:cNvSpPr/>
          <p:nvPr/>
        </p:nvSpPr>
        <p:spPr>
          <a:xfrm>
            <a:off x="4526915" y="2498417"/>
            <a:ext cx="3137535" cy="400110"/>
          </a:xfrm>
          <a:prstGeom prst="rect">
            <a:avLst/>
          </a:prstGeom>
          <a:no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Step-by-Step Planning</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Text 10"/>
          <p:cNvSpPr/>
          <p:nvPr/>
        </p:nvSpPr>
        <p:spPr>
          <a:xfrm>
            <a:off x="4567829" y="3345534"/>
            <a:ext cx="3089022" cy="2489568"/>
          </a:xfrm>
          <a:prstGeom prst="rect">
            <a:avLst/>
          </a:prstGeom>
          <a:noFill/>
          <a:ln/>
        </p:spPr>
        <p:txBody>
          <a:bodyPr wrap="square" lIns="91440" tIns="45720" rIns="91440" bIns="4572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Follow a step-by-step project management plan to break down the development process into</a:t>
            </a:r>
            <a:r>
              <a:rPr lang="en-US" sz="1400" b="1" dirty="0">
                <a:solidFill>
                  <a:srgbClr val="111111"/>
                </a:solidFill>
                <a:latin typeface="Arial" panose="020B0604020202020204" pitchFamily="34" charset="0"/>
                <a:ea typeface="Calibri" panose="020F0502020204030204" pitchFamily="34" charset="0"/>
                <a:cs typeface="Arial" panose="020B0604020202020204" pitchFamily="34" charset="0"/>
              </a:rPr>
              <a:t> an iterative buildout process</a:t>
            </a:r>
            <a:r>
              <a:rPr kumimoji="0" lang="en-US" sz="14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manageable tasks, ensuring systematic progress.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Text 11"/>
          <p:cNvSpPr/>
          <p:nvPr/>
        </p:nvSpPr>
        <p:spPr>
          <a:xfrm>
            <a:off x="8173085" y="2494607"/>
            <a:ext cx="3137535" cy="400110"/>
          </a:xfrm>
          <a:prstGeom prst="rect">
            <a:avLst/>
          </a:prstGeom>
          <a:noFill/>
          <a:ln/>
        </p:spPr>
        <p:txBody>
          <a:bodyPr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AI-Enhanced Research</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Text 12"/>
          <p:cNvSpPr/>
          <p:nvPr/>
        </p:nvSpPr>
        <p:spPr>
          <a:xfrm>
            <a:off x="8213999" y="3346479"/>
            <a:ext cx="3089022" cy="1007129"/>
          </a:xfrm>
          <a:prstGeom prst="rect">
            <a:avLst/>
          </a:prstGeom>
          <a:noFill/>
          <a:ln/>
        </p:spPr>
        <p:txBody>
          <a:bodyPr wrap="square" lIns="91440" tIns="45720" rIns="91440" bIns="45720"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Utilize AI's extended thinking capabilities for research, data and deep analysis, and web searches to gather and verify the latest information and insights.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name="Slide 10">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23844"/>
            <a:ext cx="12192000" cy="6858000"/>
          </a:xfrm>
          <a:prstGeom prst="rect">
            <a:avLst/>
          </a:prstGeom>
        </p:spPr>
      </p:pic>
      <p:sp>
        <p:nvSpPr>
          <p:cNvPr id="3" name="Text 0"/>
          <p:cNvSpPr/>
          <p:nvPr/>
        </p:nvSpPr>
        <p:spPr>
          <a:xfrm>
            <a:off x="254000" y="23844"/>
            <a:ext cx="12440024" cy="1016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What is the Iterative Development Buildout Process?</a:t>
            </a:r>
            <a:endParaRPr lang="en-US" sz="1600" dirty="0">
              <a:latin typeface="Arial" panose="020B0604020202020204" pitchFamily="34" charset="0"/>
            </a:endParaRPr>
          </a:p>
        </p:txBody>
      </p:sp>
      <p:sp>
        <p:nvSpPr>
          <p:cNvPr id="4" name="Text 1"/>
          <p:cNvSpPr/>
          <p:nvPr/>
        </p:nvSpPr>
        <p:spPr>
          <a:xfrm>
            <a:off x="344196" y="2184400"/>
            <a:ext cx="6012024" cy="10668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Follow a </a:t>
            </a:r>
            <a:r>
              <a:rPr lang="en-US" sz="2800" b="1" dirty="0">
                <a:solidFill>
                  <a:srgbClr val="C78B3E"/>
                </a:solidFill>
                <a:latin typeface="Arial" panose="020B0604020202020204" pitchFamily="34" charset="0"/>
                <a:ea typeface="Calibri" panose="020F0502020204030204" pitchFamily="34" charset="0"/>
                <a:cs typeface="Arial" panose="020B0604020202020204" pitchFamily="34" charset="0"/>
              </a:rPr>
              <a:t>Prompt-Test-Run-Repeat</a:t>
            </a: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  cycle. </a:t>
            </a:r>
          </a:p>
          <a:p>
            <a:pPr>
              <a:lnSpc>
                <a:spcPct val="130000"/>
              </a:lnSpc>
            </a:pPr>
            <a:b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(The Vibe)</a:t>
            </a:r>
            <a:b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br>
            <a:b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Begin simply, </a:t>
            </a:r>
            <a:b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Build step by step</a:t>
            </a:r>
            <a:br>
              <a:rPr lang="en-US" b="1"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b="1" dirty="0">
                <a:solidFill>
                  <a:srgbClr val="3A3A3A"/>
                </a:solidFill>
                <a:latin typeface="Arial" panose="020B0604020202020204" pitchFamily="34" charset="0"/>
                <a:ea typeface="Calibri" panose="020F0502020204030204" pitchFamily="34" charset="0"/>
                <a:cs typeface="Arial" panose="020B0604020202020204" pitchFamily="34" charset="0"/>
              </a:rPr>
              <a:t>M</a:t>
            </a: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aintain flexibility</a:t>
            </a: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 with probabilistic outputs.</a:t>
            </a:r>
            <a:b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 </a:t>
            </a:r>
            <a:b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br>
            <a:endParaRPr lang="en-US" sz="1600" b="1" dirty="0">
              <a:latin typeface="Arial" panose="020B0604020202020204" pitchFamily="34" charset="0"/>
            </a:endParaRPr>
          </a:p>
        </p:txBody>
      </p:sp>
      <p:sp>
        <p:nvSpPr>
          <p:cNvPr id="5" name="Shape 2"/>
          <p:cNvSpPr/>
          <p:nvPr/>
        </p:nvSpPr>
        <p:spPr>
          <a:xfrm>
            <a:off x="279400" y="4013200"/>
            <a:ext cx="203200" cy="203200"/>
          </a:xfrm>
          <a:custGeom>
            <a:avLst/>
            <a:gdLst/>
            <a:ahLst/>
            <a:cxnLst/>
            <a:rect l="l" t="t" r="r" b="b"/>
            <a:pathLst>
              <a:path w="203200" h="203200">
                <a:moveTo>
                  <a:pt x="101600" y="203200"/>
                </a:moveTo>
                <a:cubicBezTo>
                  <a:pt x="157675" y="203200"/>
                  <a:pt x="203200" y="157675"/>
                  <a:pt x="203200" y="101600"/>
                </a:cubicBezTo>
                <a:cubicBezTo>
                  <a:pt x="203200" y="45525"/>
                  <a:pt x="157675" y="0"/>
                  <a:pt x="101600" y="0"/>
                </a:cubicBezTo>
                <a:cubicBezTo>
                  <a:pt x="45525" y="0"/>
                  <a:pt x="0" y="45525"/>
                  <a:pt x="0" y="101600"/>
                </a:cubicBezTo>
                <a:cubicBezTo>
                  <a:pt x="0" y="157675"/>
                  <a:pt x="45525" y="203200"/>
                  <a:pt x="101600" y="203200"/>
                </a:cubicBezTo>
                <a:close/>
                <a:moveTo>
                  <a:pt x="135096" y="84415"/>
                </a:moveTo>
                <a:lnTo>
                  <a:pt x="103346" y="135215"/>
                </a:lnTo>
                <a:cubicBezTo>
                  <a:pt x="101679" y="137874"/>
                  <a:pt x="98822" y="139541"/>
                  <a:pt x="95687" y="139700"/>
                </a:cubicBezTo>
                <a:cubicBezTo>
                  <a:pt x="92551" y="139859"/>
                  <a:pt x="89535" y="138430"/>
                  <a:pt x="87670" y="135890"/>
                </a:cubicBezTo>
                <a:lnTo>
                  <a:pt x="68620" y="110490"/>
                </a:lnTo>
                <a:cubicBezTo>
                  <a:pt x="65445" y="106283"/>
                  <a:pt x="66318" y="100330"/>
                  <a:pt x="70525" y="97155"/>
                </a:cubicBezTo>
                <a:cubicBezTo>
                  <a:pt x="74732" y="93980"/>
                  <a:pt x="80685" y="94853"/>
                  <a:pt x="83860" y="99060"/>
                </a:cubicBezTo>
                <a:lnTo>
                  <a:pt x="94575" y="113348"/>
                </a:lnTo>
                <a:lnTo>
                  <a:pt x="118943" y="74335"/>
                </a:lnTo>
                <a:cubicBezTo>
                  <a:pt x="121722" y="69890"/>
                  <a:pt x="127595" y="68501"/>
                  <a:pt x="132080" y="71318"/>
                </a:cubicBezTo>
                <a:cubicBezTo>
                  <a:pt x="136565" y="74136"/>
                  <a:pt x="137914" y="79970"/>
                  <a:pt x="135096" y="84455"/>
                </a:cubicBezTo>
                <a:close/>
              </a:path>
            </a:pathLst>
          </a:custGeom>
          <a:solidFill>
            <a:srgbClr val="2A6F76"/>
          </a:solidFill>
          <a:ln/>
        </p:spPr>
        <p:txBody>
          <a:bodyPr/>
          <a:lstStyle/>
          <a:p>
            <a:endParaRPr lang="en-US" dirty="0">
              <a:latin typeface="Arial" panose="020B0604020202020204" pitchFamily="34" charset="0"/>
            </a:endParaRPr>
          </a:p>
        </p:txBody>
      </p:sp>
      <p:sp>
        <p:nvSpPr>
          <p:cNvPr id="6" name="Text 3"/>
          <p:cNvSpPr/>
          <p:nvPr/>
        </p:nvSpPr>
        <p:spPr>
          <a:xfrm>
            <a:off x="609600" y="3962400"/>
            <a:ext cx="53848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Triple-check for AI hallucinations and errors.</a:t>
            </a:r>
            <a:endParaRPr lang="en-US" sz="1600" dirty="0">
              <a:latin typeface="Arial" panose="020B0604020202020204" pitchFamily="34" charset="0"/>
            </a:endParaRPr>
          </a:p>
        </p:txBody>
      </p:sp>
      <p:sp>
        <p:nvSpPr>
          <p:cNvPr id="7" name="Shape 4"/>
          <p:cNvSpPr/>
          <p:nvPr/>
        </p:nvSpPr>
        <p:spPr>
          <a:xfrm>
            <a:off x="279400" y="4470400"/>
            <a:ext cx="203200" cy="203200"/>
          </a:xfrm>
          <a:custGeom>
            <a:avLst/>
            <a:gdLst/>
            <a:ahLst/>
            <a:cxnLst/>
            <a:rect l="l" t="t" r="r" b="b"/>
            <a:pathLst>
              <a:path w="203200" h="203200">
                <a:moveTo>
                  <a:pt x="101600" y="203200"/>
                </a:moveTo>
                <a:cubicBezTo>
                  <a:pt x="157675" y="203200"/>
                  <a:pt x="203200" y="157675"/>
                  <a:pt x="203200" y="101600"/>
                </a:cubicBezTo>
                <a:cubicBezTo>
                  <a:pt x="203200" y="45525"/>
                  <a:pt x="157675" y="0"/>
                  <a:pt x="101600" y="0"/>
                </a:cubicBezTo>
                <a:cubicBezTo>
                  <a:pt x="45525" y="0"/>
                  <a:pt x="0" y="45525"/>
                  <a:pt x="0" y="101600"/>
                </a:cubicBezTo>
                <a:cubicBezTo>
                  <a:pt x="0" y="157675"/>
                  <a:pt x="45525" y="203200"/>
                  <a:pt x="101600" y="203200"/>
                </a:cubicBezTo>
                <a:close/>
                <a:moveTo>
                  <a:pt x="135096" y="84415"/>
                </a:moveTo>
                <a:lnTo>
                  <a:pt x="103346" y="135215"/>
                </a:lnTo>
                <a:cubicBezTo>
                  <a:pt x="101679" y="137874"/>
                  <a:pt x="98822" y="139541"/>
                  <a:pt x="95687" y="139700"/>
                </a:cubicBezTo>
                <a:cubicBezTo>
                  <a:pt x="92551" y="139859"/>
                  <a:pt x="89535" y="138430"/>
                  <a:pt x="87670" y="135890"/>
                </a:cubicBezTo>
                <a:lnTo>
                  <a:pt x="68620" y="110490"/>
                </a:lnTo>
                <a:cubicBezTo>
                  <a:pt x="65445" y="106283"/>
                  <a:pt x="66318" y="100330"/>
                  <a:pt x="70525" y="97155"/>
                </a:cubicBezTo>
                <a:cubicBezTo>
                  <a:pt x="74732" y="93980"/>
                  <a:pt x="80685" y="94853"/>
                  <a:pt x="83860" y="99060"/>
                </a:cubicBezTo>
                <a:lnTo>
                  <a:pt x="94575" y="113348"/>
                </a:lnTo>
                <a:lnTo>
                  <a:pt x="118943" y="74335"/>
                </a:lnTo>
                <a:cubicBezTo>
                  <a:pt x="121722" y="69890"/>
                  <a:pt x="127595" y="68501"/>
                  <a:pt x="132080" y="71318"/>
                </a:cubicBezTo>
                <a:cubicBezTo>
                  <a:pt x="136565" y="74136"/>
                  <a:pt x="137914" y="79970"/>
                  <a:pt x="135096" y="84455"/>
                </a:cubicBezTo>
                <a:close/>
              </a:path>
            </a:pathLst>
          </a:custGeom>
          <a:solidFill>
            <a:srgbClr val="2A6F76"/>
          </a:solidFill>
          <a:ln/>
        </p:spPr>
        <p:txBody>
          <a:bodyPr/>
          <a:lstStyle/>
          <a:p>
            <a:endParaRPr lang="en-US" dirty="0">
              <a:latin typeface="Arial" panose="020B0604020202020204" pitchFamily="34" charset="0"/>
            </a:endParaRPr>
          </a:p>
        </p:txBody>
      </p:sp>
      <p:sp>
        <p:nvSpPr>
          <p:cNvPr id="8" name="Text 5"/>
          <p:cNvSpPr/>
          <p:nvPr/>
        </p:nvSpPr>
        <p:spPr>
          <a:xfrm>
            <a:off x="609600" y="4419600"/>
            <a:ext cx="53848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Focus on lowering barriers for </a:t>
            </a: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prototyping</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a:t>
            </a:r>
            <a:endParaRPr lang="en-US" sz="1600" dirty="0">
              <a:latin typeface="Arial" panose="020B0604020202020204" pitchFamily="34" charset="0"/>
            </a:endParaRPr>
          </a:p>
        </p:txBody>
      </p:sp>
      <p:sp>
        <p:nvSpPr>
          <p:cNvPr id="9" name="Shape 6"/>
          <p:cNvSpPr/>
          <p:nvPr/>
        </p:nvSpPr>
        <p:spPr>
          <a:xfrm>
            <a:off x="279400" y="4927600"/>
            <a:ext cx="203200" cy="203200"/>
          </a:xfrm>
          <a:custGeom>
            <a:avLst/>
            <a:gdLst/>
            <a:ahLst/>
            <a:cxnLst/>
            <a:rect l="l" t="t" r="r" b="b"/>
            <a:pathLst>
              <a:path w="203200" h="203200">
                <a:moveTo>
                  <a:pt x="101600" y="203200"/>
                </a:moveTo>
                <a:cubicBezTo>
                  <a:pt x="157675" y="203200"/>
                  <a:pt x="203200" y="157675"/>
                  <a:pt x="203200" y="101600"/>
                </a:cubicBezTo>
                <a:cubicBezTo>
                  <a:pt x="203200" y="45525"/>
                  <a:pt x="157675" y="0"/>
                  <a:pt x="101600" y="0"/>
                </a:cubicBezTo>
                <a:cubicBezTo>
                  <a:pt x="45525" y="0"/>
                  <a:pt x="0" y="45525"/>
                  <a:pt x="0" y="101600"/>
                </a:cubicBezTo>
                <a:cubicBezTo>
                  <a:pt x="0" y="157675"/>
                  <a:pt x="45525" y="203200"/>
                  <a:pt x="101600" y="203200"/>
                </a:cubicBezTo>
                <a:close/>
                <a:moveTo>
                  <a:pt x="135096" y="84415"/>
                </a:moveTo>
                <a:lnTo>
                  <a:pt x="103346" y="135215"/>
                </a:lnTo>
                <a:cubicBezTo>
                  <a:pt x="101679" y="137874"/>
                  <a:pt x="98822" y="139541"/>
                  <a:pt x="95687" y="139700"/>
                </a:cubicBezTo>
                <a:cubicBezTo>
                  <a:pt x="92551" y="139859"/>
                  <a:pt x="89535" y="138430"/>
                  <a:pt x="87670" y="135890"/>
                </a:cubicBezTo>
                <a:lnTo>
                  <a:pt x="68620" y="110490"/>
                </a:lnTo>
                <a:cubicBezTo>
                  <a:pt x="65445" y="106283"/>
                  <a:pt x="66318" y="100330"/>
                  <a:pt x="70525" y="97155"/>
                </a:cubicBezTo>
                <a:cubicBezTo>
                  <a:pt x="74732" y="93980"/>
                  <a:pt x="80685" y="94853"/>
                  <a:pt x="83860" y="99060"/>
                </a:cubicBezTo>
                <a:lnTo>
                  <a:pt x="94575" y="113348"/>
                </a:lnTo>
                <a:lnTo>
                  <a:pt x="118943" y="74335"/>
                </a:lnTo>
                <a:cubicBezTo>
                  <a:pt x="121722" y="69890"/>
                  <a:pt x="127595" y="68501"/>
                  <a:pt x="132080" y="71318"/>
                </a:cubicBezTo>
                <a:cubicBezTo>
                  <a:pt x="136565" y="74136"/>
                  <a:pt x="137914" y="79970"/>
                  <a:pt x="135096" y="84455"/>
                </a:cubicBezTo>
                <a:close/>
              </a:path>
            </a:pathLst>
          </a:custGeom>
          <a:solidFill>
            <a:srgbClr val="2A6F76"/>
          </a:solidFill>
          <a:ln/>
        </p:spPr>
        <p:txBody>
          <a:bodyPr/>
          <a:lstStyle/>
          <a:p>
            <a:endParaRPr lang="en-US" dirty="0">
              <a:latin typeface="Arial" panose="020B0604020202020204" pitchFamily="34" charset="0"/>
            </a:endParaRPr>
          </a:p>
        </p:txBody>
      </p:sp>
      <p:sp>
        <p:nvSpPr>
          <p:cNvPr id="10" name="Text 7"/>
          <p:cNvSpPr/>
          <p:nvPr/>
        </p:nvSpPr>
        <p:spPr>
          <a:xfrm>
            <a:off x="609600" y="4876800"/>
            <a:ext cx="5181600" cy="6096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Use your creative research superpowers and human intuition.</a:t>
            </a:r>
            <a:endParaRPr lang="en-US" sz="1600" dirty="0">
              <a:latin typeface="Arial" panose="020B0604020202020204" pitchFamily="34" charset="0"/>
            </a:endParaRPr>
          </a:p>
        </p:txBody>
      </p:sp>
      <p:sp>
        <p:nvSpPr>
          <p:cNvPr id="11" name="Shape 8"/>
          <p:cNvSpPr/>
          <p:nvPr/>
        </p:nvSpPr>
        <p:spPr>
          <a:xfrm>
            <a:off x="7162800" y="3200400"/>
            <a:ext cx="457200" cy="457200"/>
          </a:xfrm>
          <a:custGeom>
            <a:avLst/>
            <a:gdLst/>
            <a:ahLst/>
            <a:cxnLst/>
            <a:rect l="l" t="t" r="r" b="b"/>
            <a:pathLst>
              <a:path w="457200" h="457200">
                <a:moveTo>
                  <a:pt x="448806" y="248781"/>
                </a:moveTo>
                <a:cubicBezTo>
                  <a:pt x="459968" y="237619"/>
                  <a:pt x="459968" y="219492"/>
                  <a:pt x="448806" y="208330"/>
                </a:cubicBezTo>
                <a:lnTo>
                  <a:pt x="305931" y="65455"/>
                </a:lnTo>
                <a:cubicBezTo>
                  <a:pt x="294769" y="54293"/>
                  <a:pt x="276642" y="54293"/>
                  <a:pt x="265480" y="65455"/>
                </a:cubicBezTo>
                <a:cubicBezTo>
                  <a:pt x="254318" y="76617"/>
                  <a:pt x="254318" y="94744"/>
                  <a:pt x="265480" y="105906"/>
                </a:cubicBezTo>
                <a:lnTo>
                  <a:pt x="359599" y="200025"/>
                </a:lnTo>
                <a:lnTo>
                  <a:pt x="28575" y="200025"/>
                </a:lnTo>
                <a:cubicBezTo>
                  <a:pt x="12769" y="200025"/>
                  <a:pt x="0" y="212794"/>
                  <a:pt x="0" y="228600"/>
                </a:cubicBezTo>
                <a:cubicBezTo>
                  <a:pt x="0" y="244406"/>
                  <a:pt x="12769" y="257175"/>
                  <a:pt x="28575" y="257175"/>
                </a:cubicBezTo>
                <a:lnTo>
                  <a:pt x="359599" y="257175"/>
                </a:lnTo>
                <a:lnTo>
                  <a:pt x="265480" y="351294"/>
                </a:lnTo>
                <a:cubicBezTo>
                  <a:pt x="254317" y="362456"/>
                  <a:pt x="254317" y="380583"/>
                  <a:pt x="265480" y="391745"/>
                </a:cubicBezTo>
                <a:cubicBezTo>
                  <a:pt x="276642" y="402908"/>
                  <a:pt x="294769" y="402908"/>
                  <a:pt x="305931" y="391745"/>
                </a:cubicBezTo>
                <a:lnTo>
                  <a:pt x="448806" y="248870"/>
                </a:lnTo>
                <a:close/>
              </a:path>
            </a:pathLst>
          </a:custGeom>
          <a:solidFill>
            <a:srgbClr val="B01F23"/>
          </a:solidFill>
          <a:ln/>
        </p:spPr>
        <p:txBody>
          <a:bodyPr/>
          <a:lstStyle/>
          <a:p>
            <a:endParaRPr lang="en-US" dirty="0">
              <a:latin typeface="Arial" panose="020B0604020202020204" pitchFamily="34" charset="0"/>
            </a:endParaRPr>
          </a:p>
        </p:txBody>
      </p:sp>
      <p:sp>
        <p:nvSpPr>
          <p:cNvPr id="12" name="Shape 9"/>
          <p:cNvSpPr/>
          <p:nvPr/>
        </p:nvSpPr>
        <p:spPr>
          <a:xfrm>
            <a:off x="8845550" y="4826000"/>
            <a:ext cx="342900" cy="457200"/>
          </a:xfrm>
          <a:custGeom>
            <a:avLst/>
            <a:gdLst/>
            <a:ahLst/>
            <a:cxnLst/>
            <a:rect l="l" t="t" r="r" b="b"/>
            <a:pathLst>
              <a:path w="342900" h="457200">
                <a:moveTo>
                  <a:pt x="151269" y="448806"/>
                </a:moveTo>
                <a:cubicBezTo>
                  <a:pt x="162431" y="459968"/>
                  <a:pt x="180558" y="459968"/>
                  <a:pt x="191720" y="448806"/>
                </a:cubicBezTo>
                <a:lnTo>
                  <a:pt x="334595" y="305931"/>
                </a:lnTo>
                <a:cubicBezTo>
                  <a:pt x="345758" y="294769"/>
                  <a:pt x="345758" y="276642"/>
                  <a:pt x="334595" y="265480"/>
                </a:cubicBezTo>
                <a:cubicBezTo>
                  <a:pt x="323433" y="254318"/>
                  <a:pt x="305306" y="254318"/>
                  <a:pt x="294144" y="265480"/>
                </a:cubicBezTo>
                <a:lnTo>
                  <a:pt x="200025" y="359599"/>
                </a:lnTo>
                <a:lnTo>
                  <a:pt x="200025" y="28575"/>
                </a:lnTo>
                <a:cubicBezTo>
                  <a:pt x="200025" y="12769"/>
                  <a:pt x="187256" y="0"/>
                  <a:pt x="171450" y="0"/>
                </a:cubicBezTo>
                <a:cubicBezTo>
                  <a:pt x="155644" y="0"/>
                  <a:pt x="142875" y="12769"/>
                  <a:pt x="142875" y="28575"/>
                </a:cubicBezTo>
                <a:lnTo>
                  <a:pt x="142875" y="359599"/>
                </a:lnTo>
                <a:lnTo>
                  <a:pt x="48756" y="265480"/>
                </a:lnTo>
                <a:cubicBezTo>
                  <a:pt x="37594" y="254317"/>
                  <a:pt x="19467" y="254317"/>
                  <a:pt x="8305" y="265480"/>
                </a:cubicBezTo>
                <a:cubicBezTo>
                  <a:pt x="-2858" y="276642"/>
                  <a:pt x="-2858" y="294769"/>
                  <a:pt x="8305" y="305931"/>
                </a:cubicBezTo>
                <a:lnTo>
                  <a:pt x="151180" y="448806"/>
                </a:lnTo>
                <a:close/>
              </a:path>
            </a:pathLst>
          </a:custGeom>
          <a:solidFill>
            <a:srgbClr val="C78B3E"/>
          </a:solidFill>
          <a:ln/>
        </p:spPr>
        <p:txBody>
          <a:bodyPr/>
          <a:lstStyle/>
          <a:p>
            <a:endParaRPr lang="en-US" dirty="0">
              <a:latin typeface="Arial" panose="020B0604020202020204" pitchFamily="34" charset="0"/>
            </a:endParaRPr>
          </a:p>
        </p:txBody>
      </p:sp>
      <p:sp>
        <p:nvSpPr>
          <p:cNvPr id="13" name="Shape 10"/>
          <p:cNvSpPr/>
          <p:nvPr/>
        </p:nvSpPr>
        <p:spPr>
          <a:xfrm>
            <a:off x="10414000" y="3200400"/>
            <a:ext cx="457200" cy="457200"/>
          </a:xfrm>
          <a:custGeom>
            <a:avLst/>
            <a:gdLst/>
            <a:ahLst/>
            <a:cxnLst/>
            <a:rect l="l" t="t" r="r" b="b"/>
            <a:pathLst>
              <a:path w="457200" h="457200">
                <a:moveTo>
                  <a:pt x="8394" y="208419"/>
                </a:moveTo>
                <a:cubicBezTo>
                  <a:pt x="-2768" y="219581"/>
                  <a:pt x="-2768" y="237708"/>
                  <a:pt x="8394" y="248870"/>
                </a:cubicBezTo>
                <a:lnTo>
                  <a:pt x="151269" y="391745"/>
                </a:lnTo>
                <a:cubicBezTo>
                  <a:pt x="162431" y="402908"/>
                  <a:pt x="180558" y="402908"/>
                  <a:pt x="191720" y="391745"/>
                </a:cubicBezTo>
                <a:cubicBezTo>
                  <a:pt x="202883" y="380583"/>
                  <a:pt x="202883" y="362456"/>
                  <a:pt x="191720" y="351294"/>
                </a:cubicBezTo>
                <a:lnTo>
                  <a:pt x="97601" y="257175"/>
                </a:lnTo>
                <a:lnTo>
                  <a:pt x="428625" y="257175"/>
                </a:lnTo>
                <a:cubicBezTo>
                  <a:pt x="444431" y="257175"/>
                  <a:pt x="457200" y="244406"/>
                  <a:pt x="457200" y="228600"/>
                </a:cubicBezTo>
                <a:cubicBezTo>
                  <a:pt x="457200" y="212794"/>
                  <a:pt x="444431" y="200025"/>
                  <a:pt x="428625" y="200025"/>
                </a:cubicBezTo>
                <a:lnTo>
                  <a:pt x="97601" y="200025"/>
                </a:lnTo>
                <a:lnTo>
                  <a:pt x="191720" y="105906"/>
                </a:lnTo>
                <a:cubicBezTo>
                  <a:pt x="202883" y="94744"/>
                  <a:pt x="202883" y="76617"/>
                  <a:pt x="191720" y="65455"/>
                </a:cubicBezTo>
                <a:cubicBezTo>
                  <a:pt x="180558" y="54293"/>
                  <a:pt x="162431" y="54293"/>
                  <a:pt x="151269" y="65455"/>
                </a:cubicBezTo>
                <a:lnTo>
                  <a:pt x="8394" y="208330"/>
                </a:lnTo>
                <a:close/>
              </a:path>
            </a:pathLst>
          </a:custGeom>
          <a:solidFill>
            <a:srgbClr val="2A6F76"/>
          </a:solidFill>
          <a:ln/>
        </p:spPr>
        <p:txBody>
          <a:bodyPr/>
          <a:lstStyle/>
          <a:p>
            <a:endParaRPr lang="en-US" dirty="0">
              <a:latin typeface="Arial" panose="020B0604020202020204" pitchFamily="34" charset="0"/>
            </a:endParaRPr>
          </a:p>
        </p:txBody>
      </p:sp>
      <p:sp>
        <p:nvSpPr>
          <p:cNvPr id="14" name="Shape 11"/>
          <p:cNvSpPr/>
          <p:nvPr/>
        </p:nvSpPr>
        <p:spPr>
          <a:xfrm>
            <a:off x="8845550" y="1574800"/>
            <a:ext cx="342900" cy="457200"/>
          </a:xfrm>
          <a:custGeom>
            <a:avLst/>
            <a:gdLst/>
            <a:ahLst/>
            <a:cxnLst/>
            <a:rect l="l" t="t" r="r" b="b"/>
            <a:pathLst>
              <a:path w="342900" h="457200">
                <a:moveTo>
                  <a:pt x="191631" y="15538"/>
                </a:moveTo>
                <a:cubicBezTo>
                  <a:pt x="180469" y="4376"/>
                  <a:pt x="162342" y="4376"/>
                  <a:pt x="151180" y="15538"/>
                </a:cubicBezTo>
                <a:lnTo>
                  <a:pt x="8305" y="158413"/>
                </a:lnTo>
                <a:cubicBezTo>
                  <a:pt x="-2857" y="169575"/>
                  <a:pt x="-2857" y="187702"/>
                  <a:pt x="8305" y="198864"/>
                </a:cubicBezTo>
                <a:cubicBezTo>
                  <a:pt x="19467" y="210026"/>
                  <a:pt x="37594" y="210026"/>
                  <a:pt x="48756" y="198864"/>
                </a:cubicBezTo>
                <a:lnTo>
                  <a:pt x="142875" y="104745"/>
                </a:lnTo>
                <a:lnTo>
                  <a:pt x="142875" y="435769"/>
                </a:lnTo>
                <a:cubicBezTo>
                  <a:pt x="142875" y="451574"/>
                  <a:pt x="155644" y="464344"/>
                  <a:pt x="171450" y="464344"/>
                </a:cubicBezTo>
                <a:cubicBezTo>
                  <a:pt x="187256" y="464344"/>
                  <a:pt x="200025" y="451574"/>
                  <a:pt x="200025" y="435769"/>
                </a:cubicBezTo>
                <a:lnTo>
                  <a:pt x="200025" y="104745"/>
                </a:lnTo>
                <a:lnTo>
                  <a:pt x="294144" y="198864"/>
                </a:lnTo>
                <a:cubicBezTo>
                  <a:pt x="305306" y="210026"/>
                  <a:pt x="323433" y="210026"/>
                  <a:pt x="334595" y="198864"/>
                </a:cubicBezTo>
                <a:cubicBezTo>
                  <a:pt x="345758" y="187702"/>
                  <a:pt x="345758" y="169575"/>
                  <a:pt x="334595" y="158413"/>
                </a:cubicBezTo>
                <a:lnTo>
                  <a:pt x="191720" y="15538"/>
                </a:lnTo>
                <a:close/>
              </a:path>
            </a:pathLst>
          </a:custGeom>
          <a:solidFill>
            <a:srgbClr val="E63946"/>
          </a:solidFill>
          <a:ln/>
        </p:spPr>
        <p:txBody>
          <a:bodyPr/>
          <a:lstStyle/>
          <a:p>
            <a:endParaRPr lang="en-US" dirty="0">
              <a:latin typeface="Arial" panose="020B0604020202020204" pitchFamily="34" charset="0"/>
            </a:endParaRPr>
          </a:p>
        </p:txBody>
      </p:sp>
      <p:sp>
        <p:nvSpPr>
          <p:cNvPr id="15" name="Shape 12"/>
          <p:cNvSpPr/>
          <p:nvPr/>
        </p:nvSpPr>
        <p:spPr>
          <a:xfrm>
            <a:off x="7594600" y="2006600"/>
            <a:ext cx="2844800" cy="2844800"/>
          </a:xfrm>
          <a:custGeom>
            <a:avLst/>
            <a:gdLst/>
            <a:ahLst/>
            <a:cxnLst/>
            <a:rect l="l" t="t" r="r" b="b"/>
            <a:pathLst>
              <a:path w="2844800" h="2844800">
                <a:moveTo>
                  <a:pt x="1422400" y="0"/>
                </a:moveTo>
                <a:lnTo>
                  <a:pt x="1422400" y="0"/>
                </a:lnTo>
                <a:cubicBezTo>
                  <a:pt x="2207444" y="0"/>
                  <a:pt x="2844800" y="637356"/>
                  <a:pt x="2844800" y="1422400"/>
                </a:cubicBezTo>
                <a:lnTo>
                  <a:pt x="2844800" y="1422400"/>
                </a:lnTo>
                <a:cubicBezTo>
                  <a:pt x="2844800" y="2207444"/>
                  <a:pt x="2207444" y="2844800"/>
                  <a:pt x="1422400" y="2844800"/>
                </a:cubicBezTo>
                <a:lnTo>
                  <a:pt x="1422400" y="2844800"/>
                </a:lnTo>
                <a:cubicBezTo>
                  <a:pt x="637356" y="2844800"/>
                  <a:pt x="0" y="2207444"/>
                  <a:pt x="0" y="1422400"/>
                </a:cubicBezTo>
                <a:lnTo>
                  <a:pt x="0" y="1422400"/>
                </a:lnTo>
                <a:cubicBezTo>
                  <a:pt x="0" y="637356"/>
                  <a:pt x="637356" y="0"/>
                  <a:pt x="1422400" y="0"/>
                </a:cubicBezTo>
                <a:close/>
              </a:path>
            </a:pathLst>
          </a:custGeom>
          <a:solidFill>
            <a:srgbClr val="B01F23">
              <a:alpha val="12549"/>
            </a:srgbClr>
          </a:solidFill>
          <a:ln/>
        </p:spPr>
        <p:txBody>
          <a:bodyPr/>
          <a:lstStyle/>
          <a:p>
            <a:endParaRPr lang="en-US" dirty="0">
              <a:latin typeface="Arial" panose="020B0604020202020204" pitchFamily="34" charset="0"/>
            </a:endParaRPr>
          </a:p>
        </p:txBody>
      </p:sp>
      <p:sp>
        <p:nvSpPr>
          <p:cNvPr id="16" name="Text 13"/>
          <p:cNvSpPr/>
          <p:nvPr/>
        </p:nvSpPr>
        <p:spPr>
          <a:xfrm>
            <a:off x="8398801" y="3225800"/>
            <a:ext cx="1536700" cy="406400"/>
          </a:xfrm>
          <a:prstGeom prst="rect">
            <a:avLst/>
          </a:prstGeom>
          <a:noFill/>
          <a:ln/>
        </p:spPr>
        <p:txBody>
          <a:bodyPr wrap="square" lIns="0" tIns="0" rIns="0" bIns="0" rtlCol="0" anchor="ctr"/>
          <a:lstStyle/>
          <a:p>
            <a:pPr>
              <a:lnSpc>
                <a:spcPct val="110000"/>
              </a:lnSpc>
            </a:pPr>
            <a:r>
              <a:rPr lang="en-US" sz="2400" b="1" dirty="0">
                <a:solidFill>
                  <a:srgbClr val="B01F23"/>
                </a:solidFill>
                <a:latin typeface="Arial" panose="020B0604020202020204" pitchFamily="34" charset="0"/>
                <a:ea typeface="Verdana" panose="020B0604030504040204" pitchFamily="34" charset="0"/>
                <a:cs typeface="Noto Sans SC" pitchFamily="34" charset="-120"/>
              </a:rPr>
              <a:t>REPEAT</a:t>
            </a:r>
            <a:endParaRPr lang="en-US" sz="1600" dirty="0">
              <a:latin typeface="Arial" panose="020B0604020202020204"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988060" y="704215"/>
            <a:ext cx="10534650" cy="584775"/>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Iterative Development Process – Major Pillars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Shape 1"/>
          <p:cNvSpPr/>
          <p:nvPr/>
        </p:nvSpPr>
        <p:spPr>
          <a:xfrm rot="300000">
            <a:off x="1297305" y="1967230"/>
            <a:ext cx="4190365" cy="3338830"/>
          </a:xfrm>
          <a:prstGeom prst="roundRect">
            <a:avLst>
              <a:gd name="adj" fmla="val 6666"/>
            </a:avLst>
          </a:prstGeom>
          <a:solidFill>
            <a:srgbClr val="232323"/>
          </a:solidFill>
          <a:ln/>
        </p:spPr>
        <p:txBody>
          <a:bodyPr/>
          <a:lstStyle/>
          <a:p>
            <a:endParaRPr lang="en-US" dirty="0">
              <a:latin typeface="Arial" panose="020B0604020202020204" pitchFamily="34" charset="0"/>
            </a:endParaRPr>
          </a:p>
        </p:txBody>
      </p:sp>
      <p:sp>
        <p:nvSpPr>
          <p:cNvPr id="4" name="Text 2"/>
          <p:cNvSpPr/>
          <p:nvPr/>
        </p:nvSpPr>
        <p:spPr>
          <a:xfrm rot="300000">
            <a:off x="1297305" y="1967230"/>
            <a:ext cx="4190365" cy="333883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Shape 3"/>
          <p:cNvSpPr/>
          <p:nvPr/>
        </p:nvSpPr>
        <p:spPr>
          <a:xfrm>
            <a:off x="1419225" y="2094230"/>
            <a:ext cx="4190365" cy="3460115"/>
          </a:xfrm>
          <a:prstGeom prst="roundRect">
            <a:avLst>
              <a:gd name="adj" fmla="val 6666"/>
            </a:avLst>
          </a:prstGeom>
          <a:solidFill>
            <a:srgbClr val="FFFFFF"/>
          </a:solidFill>
          <a:ln w="19050">
            <a:solidFill>
              <a:srgbClr val="232323"/>
            </a:solidFill>
            <a:prstDash val="solid"/>
          </a:ln>
        </p:spPr>
        <p:txBody>
          <a:bodyPr/>
          <a:lstStyle/>
          <a:p>
            <a:endParaRPr lang="en-US" dirty="0">
              <a:latin typeface="Arial" panose="020B0604020202020204" pitchFamily="34" charset="0"/>
            </a:endParaRPr>
          </a:p>
        </p:txBody>
      </p:sp>
      <p:sp>
        <p:nvSpPr>
          <p:cNvPr id="6" name="Text 4"/>
          <p:cNvSpPr/>
          <p:nvPr/>
        </p:nvSpPr>
        <p:spPr>
          <a:xfrm>
            <a:off x="1419225" y="2094230"/>
            <a:ext cx="4190365" cy="346011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Shape 5"/>
          <p:cNvSpPr/>
          <p:nvPr/>
        </p:nvSpPr>
        <p:spPr>
          <a:xfrm>
            <a:off x="5147945" y="2302510"/>
            <a:ext cx="289560" cy="289560"/>
          </a:xfrm>
          <a:prstGeom prst="ellipse">
            <a:avLst/>
          </a:prstGeom>
          <a:solidFill>
            <a:srgbClr val="232323"/>
          </a:solidFill>
          <a:ln/>
        </p:spPr>
        <p:txBody>
          <a:bodyPr/>
          <a:lstStyle/>
          <a:p>
            <a:endParaRPr lang="en-US" dirty="0">
              <a:latin typeface="Arial" panose="020B0604020202020204" pitchFamily="34" charset="0"/>
            </a:endParaRPr>
          </a:p>
        </p:txBody>
      </p:sp>
      <p:sp>
        <p:nvSpPr>
          <p:cNvPr id="8" name="Text 6"/>
          <p:cNvSpPr/>
          <p:nvPr/>
        </p:nvSpPr>
        <p:spPr>
          <a:xfrm>
            <a:off x="5147945" y="2302510"/>
            <a:ext cx="289560" cy="28956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Shape 7"/>
          <p:cNvSpPr/>
          <p:nvPr/>
        </p:nvSpPr>
        <p:spPr>
          <a:xfrm rot="300000">
            <a:off x="6483985" y="1967230"/>
            <a:ext cx="4190365" cy="3338830"/>
          </a:xfrm>
          <a:prstGeom prst="roundRect">
            <a:avLst>
              <a:gd name="adj" fmla="val 6666"/>
            </a:avLst>
          </a:prstGeom>
          <a:solidFill>
            <a:srgbClr val="EBEBEB"/>
          </a:solidFill>
          <a:ln/>
        </p:spPr>
        <p:txBody>
          <a:bodyPr/>
          <a:lstStyle/>
          <a:p>
            <a:endParaRPr lang="en-US" dirty="0">
              <a:latin typeface="Arial" panose="020B0604020202020204" pitchFamily="34" charset="0"/>
            </a:endParaRPr>
          </a:p>
        </p:txBody>
      </p:sp>
      <p:sp>
        <p:nvSpPr>
          <p:cNvPr id="10" name="Text 8"/>
          <p:cNvSpPr/>
          <p:nvPr/>
        </p:nvSpPr>
        <p:spPr>
          <a:xfrm rot="300000">
            <a:off x="6483985" y="1967230"/>
            <a:ext cx="4190365" cy="333883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Shape 9"/>
          <p:cNvSpPr/>
          <p:nvPr/>
        </p:nvSpPr>
        <p:spPr>
          <a:xfrm>
            <a:off x="6605905" y="2094230"/>
            <a:ext cx="4190365" cy="3460115"/>
          </a:xfrm>
          <a:prstGeom prst="roundRect">
            <a:avLst>
              <a:gd name="adj" fmla="val 6666"/>
            </a:avLst>
          </a:prstGeom>
          <a:solidFill>
            <a:srgbClr val="FFFFFF"/>
          </a:solidFill>
          <a:ln w="19050">
            <a:solidFill>
              <a:srgbClr val="EBEBEB"/>
            </a:solidFill>
            <a:prstDash val="solid"/>
          </a:ln>
        </p:spPr>
        <p:txBody>
          <a:bodyPr/>
          <a:lstStyle/>
          <a:p>
            <a:endParaRPr lang="en-US" dirty="0">
              <a:latin typeface="Arial" panose="020B0604020202020204" pitchFamily="34" charset="0"/>
            </a:endParaRPr>
          </a:p>
        </p:txBody>
      </p:sp>
      <p:sp>
        <p:nvSpPr>
          <p:cNvPr id="12" name="Text 10"/>
          <p:cNvSpPr/>
          <p:nvPr/>
        </p:nvSpPr>
        <p:spPr>
          <a:xfrm>
            <a:off x="6605905" y="2094230"/>
            <a:ext cx="4190365" cy="346011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Shape 11"/>
          <p:cNvSpPr/>
          <p:nvPr/>
        </p:nvSpPr>
        <p:spPr>
          <a:xfrm>
            <a:off x="10334625" y="2302510"/>
            <a:ext cx="289560" cy="289560"/>
          </a:xfrm>
          <a:prstGeom prst="ellipse">
            <a:avLst/>
          </a:prstGeom>
          <a:solidFill>
            <a:srgbClr val="EBEBEB"/>
          </a:solidFill>
          <a:ln/>
        </p:spPr>
        <p:txBody>
          <a:bodyPr/>
          <a:lstStyle/>
          <a:p>
            <a:endParaRPr lang="en-US" dirty="0">
              <a:latin typeface="Arial" panose="020B0604020202020204" pitchFamily="34" charset="0"/>
            </a:endParaRPr>
          </a:p>
        </p:txBody>
      </p:sp>
      <p:sp>
        <p:nvSpPr>
          <p:cNvPr id="14" name="Text 12"/>
          <p:cNvSpPr/>
          <p:nvPr/>
        </p:nvSpPr>
        <p:spPr>
          <a:xfrm>
            <a:off x="10334625" y="2302510"/>
            <a:ext cx="289560" cy="28956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5" name="Image 0" descr="https://kimi-img.moonshot.cn/pub/slides/slides_tmpl/image/25-08-27-20:09:25-d2nfat98bjvh7rlj0j30.png"/>
          <p:cNvPicPr>
            <a:picLocks noChangeAspect="1"/>
          </p:cNvPicPr>
          <p:nvPr/>
        </p:nvPicPr>
        <p:blipFill>
          <a:blip r:embed="rId3"/>
          <a:srcRect/>
          <a:stretch/>
        </p:blipFill>
        <p:spPr>
          <a:xfrm>
            <a:off x="428942" y="770420"/>
            <a:ext cx="533400" cy="368300"/>
          </a:xfrm>
          <a:prstGeom prst="rect">
            <a:avLst/>
          </a:prstGeom>
        </p:spPr>
      </p:pic>
      <p:sp>
        <p:nvSpPr>
          <p:cNvPr id="16" name="Text 13"/>
          <p:cNvSpPr/>
          <p:nvPr/>
        </p:nvSpPr>
        <p:spPr>
          <a:xfrm>
            <a:off x="1720850" y="2356961"/>
            <a:ext cx="3184100" cy="738664"/>
          </a:xfrm>
          <a:prstGeom prst="rect">
            <a:avLst/>
          </a:prstGeom>
          <a:noFill/>
          <a:ln/>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Prompt-Test-Run-Repeat</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Text 14"/>
          <p:cNvSpPr/>
          <p:nvPr/>
        </p:nvSpPr>
        <p:spPr>
          <a:xfrm>
            <a:off x="1720850" y="3133090"/>
            <a:ext cx="3639820" cy="1267817"/>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Adopt a prompt-test-run-repeat cycle to iteratively refine the application. This approach ensures continuous improvement and adaptation.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Text 15"/>
          <p:cNvSpPr/>
          <p:nvPr/>
        </p:nvSpPr>
        <p:spPr>
          <a:xfrm>
            <a:off x="6907530" y="2320925"/>
            <a:ext cx="3184100" cy="368300"/>
          </a:xfrm>
          <a:prstGeom prst="rect">
            <a:avLst/>
          </a:prstGeom>
          <a:noFill/>
          <a:ln/>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Error Checking</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Text 16"/>
          <p:cNvSpPr/>
          <p:nvPr/>
        </p:nvSpPr>
        <p:spPr>
          <a:xfrm>
            <a:off x="6907530" y="3133090"/>
            <a:ext cx="3639820" cy="1267817"/>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Triple-check for AI hallucinations and errors to ensure the reliability of the generated code. Maintain flexibility with probabilistic outputs.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name="Slide 11">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254000" y="254000"/>
            <a:ext cx="4673600" cy="6350000"/>
          </a:xfrm>
          <a:custGeom>
            <a:avLst/>
            <a:gdLst/>
            <a:ahLst/>
            <a:cxnLst/>
            <a:rect l="l" t="t" r="r" b="b"/>
            <a:pathLst>
              <a:path w="4673600" h="6350000">
                <a:moveTo>
                  <a:pt x="0" y="0"/>
                </a:moveTo>
                <a:lnTo>
                  <a:pt x="4673600" y="0"/>
                </a:lnTo>
                <a:lnTo>
                  <a:pt x="4673600" y="6350000"/>
                </a:lnTo>
                <a:lnTo>
                  <a:pt x="0" y="6350000"/>
                </a:lnTo>
                <a:lnTo>
                  <a:pt x="0" y="0"/>
                </a:lnTo>
                <a:close/>
              </a:path>
            </a:pathLst>
          </a:custGeom>
          <a:solidFill>
            <a:srgbClr val="B01F23">
              <a:alpha val="10196"/>
            </a:srgbClr>
          </a:solidFill>
          <a:ln/>
        </p:spPr>
        <p:txBody>
          <a:bodyPr/>
          <a:lstStyle/>
          <a:p>
            <a:endParaRPr lang="en-US" dirty="0">
              <a:latin typeface="Arial" panose="020B0604020202020204" pitchFamily="34" charset="0"/>
            </a:endParaRPr>
          </a:p>
        </p:txBody>
      </p:sp>
      <p:sp>
        <p:nvSpPr>
          <p:cNvPr id="4" name="Shape 1"/>
          <p:cNvSpPr/>
          <p:nvPr/>
        </p:nvSpPr>
        <p:spPr>
          <a:xfrm>
            <a:off x="1778000" y="1930400"/>
            <a:ext cx="1625600" cy="1625600"/>
          </a:xfrm>
          <a:custGeom>
            <a:avLst/>
            <a:gdLst/>
            <a:ahLst/>
            <a:cxnLst/>
            <a:rect l="l" t="t" r="r" b="b"/>
            <a:pathLst>
              <a:path w="1625600" h="1625600">
                <a:moveTo>
                  <a:pt x="812800" y="0"/>
                </a:moveTo>
                <a:lnTo>
                  <a:pt x="812800" y="0"/>
                </a:lnTo>
                <a:cubicBezTo>
                  <a:pt x="1261397" y="0"/>
                  <a:pt x="1625600" y="364203"/>
                  <a:pt x="1625600" y="812800"/>
                </a:cubicBezTo>
                <a:lnTo>
                  <a:pt x="1625600" y="812800"/>
                </a:lnTo>
                <a:cubicBezTo>
                  <a:pt x="1625600" y="1261397"/>
                  <a:pt x="1261397" y="1625600"/>
                  <a:pt x="812800" y="1625600"/>
                </a:cubicBezTo>
                <a:lnTo>
                  <a:pt x="812800" y="1625600"/>
                </a:lnTo>
                <a:cubicBezTo>
                  <a:pt x="364203" y="1625600"/>
                  <a:pt x="0" y="1261397"/>
                  <a:pt x="0" y="812800"/>
                </a:cubicBezTo>
                <a:lnTo>
                  <a:pt x="0" y="812800"/>
                </a:lnTo>
                <a:cubicBezTo>
                  <a:pt x="0" y="364203"/>
                  <a:pt x="364203" y="0"/>
                  <a:pt x="812800" y="0"/>
                </a:cubicBezTo>
                <a:close/>
              </a:path>
            </a:pathLst>
          </a:custGeom>
          <a:solidFill>
            <a:srgbClr val="B01F23"/>
          </a:solidFill>
          <a:ln/>
        </p:spPr>
        <p:txBody>
          <a:bodyPr/>
          <a:lstStyle/>
          <a:p>
            <a:endParaRPr lang="en-US" dirty="0">
              <a:latin typeface="Arial" panose="020B0604020202020204" pitchFamily="34" charset="0"/>
            </a:endParaRPr>
          </a:p>
        </p:txBody>
      </p:sp>
      <p:sp>
        <p:nvSpPr>
          <p:cNvPr id="5" name="Shape 2"/>
          <p:cNvSpPr/>
          <p:nvPr/>
        </p:nvSpPr>
        <p:spPr>
          <a:xfrm>
            <a:off x="2133600" y="2286000"/>
            <a:ext cx="914400" cy="914400"/>
          </a:xfrm>
          <a:custGeom>
            <a:avLst/>
            <a:gdLst/>
            <a:ahLst/>
            <a:cxnLst/>
            <a:rect l="l" t="t" r="r" b="b"/>
            <a:pathLst>
              <a:path w="914400" h="914400">
                <a:moveTo>
                  <a:pt x="457200" y="0"/>
                </a:moveTo>
                <a:cubicBezTo>
                  <a:pt x="483453" y="0"/>
                  <a:pt x="507563" y="14466"/>
                  <a:pt x="520065" y="37505"/>
                </a:cubicBezTo>
                <a:lnTo>
                  <a:pt x="905828" y="751880"/>
                </a:lnTo>
                <a:cubicBezTo>
                  <a:pt x="917793" y="774025"/>
                  <a:pt x="917258" y="800814"/>
                  <a:pt x="904399" y="822424"/>
                </a:cubicBezTo>
                <a:cubicBezTo>
                  <a:pt x="891540" y="844034"/>
                  <a:pt x="868144" y="857250"/>
                  <a:pt x="842963" y="857250"/>
                </a:cubicBezTo>
                <a:lnTo>
                  <a:pt x="71438" y="857250"/>
                </a:lnTo>
                <a:cubicBezTo>
                  <a:pt x="46256" y="857250"/>
                  <a:pt x="23039" y="844034"/>
                  <a:pt x="10001" y="822424"/>
                </a:cubicBezTo>
                <a:cubicBezTo>
                  <a:pt x="-3036" y="800814"/>
                  <a:pt x="-3393" y="774025"/>
                  <a:pt x="8573" y="751880"/>
                </a:cubicBezTo>
                <a:lnTo>
                  <a:pt x="394335" y="37505"/>
                </a:lnTo>
                <a:cubicBezTo>
                  <a:pt x="406837" y="14466"/>
                  <a:pt x="430947" y="0"/>
                  <a:pt x="457200" y="0"/>
                </a:cubicBezTo>
                <a:close/>
                <a:moveTo>
                  <a:pt x="457200" y="300038"/>
                </a:moveTo>
                <a:cubicBezTo>
                  <a:pt x="433447" y="300038"/>
                  <a:pt x="414338" y="319147"/>
                  <a:pt x="414338" y="342900"/>
                </a:cubicBezTo>
                <a:lnTo>
                  <a:pt x="414338" y="542925"/>
                </a:lnTo>
                <a:cubicBezTo>
                  <a:pt x="414338" y="566678"/>
                  <a:pt x="433447" y="585788"/>
                  <a:pt x="457200" y="585788"/>
                </a:cubicBezTo>
                <a:cubicBezTo>
                  <a:pt x="480953" y="585788"/>
                  <a:pt x="500063" y="566678"/>
                  <a:pt x="500063" y="542925"/>
                </a:cubicBezTo>
                <a:lnTo>
                  <a:pt x="500063" y="342900"/>
                </a:lnTo>
                <a:cubicBezTo>
                  <a:pt x="500063" y="319147"/>
                  <a:pt x="480953" y="300038"/>
                  <a:pt x="457200" y="300038"/>
                </a:cubicBezTo>
                <a:close/>
                <a:moveTo>
                  <a:pt x="504885" y="685800"/>
                </a:moveTo>
                <a:cubicBezTo>
                  <a:pt x="505969" y="668100"/>
                  <a:pt x="497142" y="651260"/>
                  <a:pt x="481969" y="642082"/>
                </a:cubicBezTo>
                <a:cubicBezTo>
                  <a:pt x="466796" y="632904"/>
                  <a:pt x="447783" y="632904"/>
                  <a:pt x="432609" y="642082"/>
                </a:cubicBezTo>
                <a:cubicBezTo>
                  <a:pt x="417436" y="651260"/>
                  <a:pt x="408609" y="668100"/>
                  <a:pt x="409694" y="685800"/>
                </a:cubicBezTo>
                <a:cubicBezTo>
                  <a:pt x="408609" y="703500"/>
                  <a:pt x="417436" y="720340"/>
                  <a:pt x="432609" y="729518"/>
                </a:cubicBezTo>
                <a:cubicBezTo>
                  <a:pt x="447783" y="738696"/>
                  <a:pt x="466796" y="738696"/>
                  <a:pt x="481969" y="729518"/>
                </a:cubicBezTo>
                <a:cubicBezTo>
                  <a:pt x="497142" y="720340"/>
                  <a:pt x="505969" y="703500"/>
                  <a:pt x="504885" y="685800"/>
                </a:cubicBezTo>
                <a:close/>
              </a:path>
            </a:pathLst>
          </a:custGeom>
          <a:solidFill>
            <a:srgbClr val="FFFFFF"/>
          </a:solidFill>
          <a:ln/>
        </p:spPr>
        <p:txBody>
          <a:bodyPr/>
          <a:lstStyle/>
          <a:p>
            <a:endParaRPr lang="en-US" dirty="0">
              <a:latin typeface="Arial" panose="020B0604020202020204" pitchFamily="34" charset="0"/>
            </a:endParaRPr>
          </a:p>
        </p:txBody>
      </p:sp>
      <p:sp>
        <p:nvSpPr>
          <p:cNvPr id="6" name="Text 3"/>
          <p:cNvSpPr/>
          <p:nvPr/>
        </p:nvSpPr>
        <p:spPr>
          <a:xfrm>
            <a:off x="1241557" y="3759200"/>
            <a:ext cx="2692400" cy="457200"/>
          </a:xfrm>
          <a:prstGeom prst="rect">
            <a:avLst/>
          </a:prstGeom>
          <a:noFill/>
          <a:ln/>
        </p:spPr>
        <p:txBody>
          <a:bodyPr wrap="square" lIns="0" tIns="0" rIns="0" bIns="0" rtlCol="0" anchor="ctr"/>
          <a:lstStyle/>
          <a:p>
            <a:pPr algn="ctr">
              <a:lnSpc>
                <a:spcPct val="100000"/>
              </a:lnSpc>
            </a:pPr>
            <a:r>
              <a:rPr lang="en-US" sz="3000" b="1" dirty="0">
                <a:solidFill>
                  <a:srgbClr val="B01F23"/>
                </a:solidFill>
                <a:latin typeface="Arial" panose="020B0604020202020204" pitchFamily="34" charset="0"/>
                <a:ea typeface="Verdana" panose="020B0604030504040204" pitchFamily="34" charset="0"/>
                <a:cs typeface="Noto Sans SC" pitchFamily="34" charset="-120"/>
              </a:rPr>
              <a:t>Always Verify</a:t>
            </a:r>
            <a:endParaRPr lang="en-US" sz="1600" dirty="0">
              <a:latin typeface="Arial" panose="020B0604020202020204" pitchFamily="34" charset="0"/>
            </a:endParaRPr>
          </a:p>
        </p:txBody>
      </p:sp>
      <p:sp>
        <p:nvSpPr>
          <p:cNvPr id="7" name="Text 4"/>
          <p:cNvSpPr/>
          <p:nvPr/>
        </p:nvSpPr>
        <p:spPr>
          <a:xfrm>
            <a:off x="373224" y="1023776"/>
            <a:ext cx="4267200" cy="6096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AI models can hallucinate. Human validation is crucial.</a:t>
            </a:r>
            <a:endParaRPr lang="en-US" sz="1600" b="1" dirty="0">
              <a:latin typeface="Arial" panose="020B0604020202020204" pitchFamily="34" charset="0"/>
            </a:endParaRPr>
          </a:p>
        </p:txBody>
      </p:sp>
      <p:sp>
        <p:nvSpPr>
          <p:cNvPr id="8" name="Text 5"/>
          <p:cNvSpPr/>
          <p:nvPr/>
        </p:nvSpPr>
        <p:spPr>
          <a:xfrm>
            <a:off x="5429250" y="1388188"/>
            <a:ext cx="6578600" cy="457200"/>
          </a:xfrm>
          <a:prstGeom prst="rect">
            <a:avLst/>
          </a:prstGeom>
          <a:noFill/>
          <a:ln/>
        </p:spPr>
        <p:txBody>
          <a:bodyPr wrap="square" lIns="0" tIns="0" rIns="0" bIns="0" rtlCol="0" anchor="ctr"/>
          <a:lstStyle/>
          <a:p>
            <a:pPr>
              <a:lnSpc>
                <a:spcPct val="100000"/>
              </a:lnSpc>
            </a:pPr>
            <a:r>
              <a:rPr lang="en-US" sz="3000" b="1" dirty="0">
                <a:solidFill>
                  <a:srgbClr val="3A3A3A"/>
                </a:solidFill>
                <a:latin typeface="Arial" panose="020B0604020202020204" pitchFamily="34" charset="0"/>
                <a:ea typeface="Verdana" panose="020B0604030504040204" pitchFamily="34" charset="0"/>
                <a:cs typeface="Noto Sans SC" pitchFamily="34" charset="-120"/>
              </a:rPr>
              <a:t>The Balance of Work Changes to: </a:t>
            </a:r>
            <a:br>
              <a:rPr lang="en-US" sz="3000" b="1" dirty="0">
                <a:solidFill>
                  <a:srgbClr val="3A3A3A"/>
                </a:solidFill>
                <a:latin typeface="Arial" panose="020B0604020202020204" pitchFamily="34" charset="0"/>
                <a:ea typeface="Verdana" panose="020B0604030504040204" pitchFamily="34" charset="0"/>
                <a:cs typeface="Noto Sans SC" pitchFamily="34" charset="-120"/>
              </a:rPr>
            </a:br>
            <a:br>
              <a:rPr lang="en-US" sz="3000" b="1" dirty="0">
                <a:solidFill>
                  <a:srgbClr val="3A3A3A"/>
                </a:solidFill>
                <a:latin typeface="Arial" panose="020B0604020202020204" pitchFamily="34" charset="0"/>
                <a:ea typeface="Verdana" panose="020B0604030504040204" pitchFamily="34" charset="0"/>
                <a:cs typeface="Noto Sans SC" pitchFamily="34" charset="-120"/>
              </a:rPr>
            </a:br>
            <a:r>
              <a:rPr lang="en-US" sz="3000" b="1" dirty="0">
                <a:solidFill>
                  <a:srgbClr val="3A3A3A"/>
                </a:solidFill>
                <a:latin typeface="Arial" panose="020B0604020202020204" pitchFamily="34" charset="0"/>
                <a:ea typeface="Verdana" panose="020B0604030504040204" pitchFamily="34" charset="0"/>
                <a:cs typeface="Noto Sans SC" pitchFamily="34" charset="-120"/>
              </a:rPr>
              <a:t>Source Verification, Critique, Debugging  and Source Evaluation</a:t>
            </a:r>
            <a:endParaRPr lang="en-US" sz="1600" dirty="0">
              <a:latin typeface="Arial" panose="020B0604020202020204" pitchFamily="34" charset="0"/>
            </a:endParaRPr>
          </a:p>
        </p:txBody>
      </p:sp>
      <p:sp>
        <p:nvSpPr>
          <p:cNvPr id="9" name="Shape 6"/>
          <p:cNvSpPr/>
          <p:nvPr/>
        </p:nvSpPr>
        <p:spPr>
          <a:xfrm>
            <a:off x="5461000" y="3149600"/>
            <a:ext cx="254000" cy="254000"/>
          </a:xfrm>
          <a:custGeom>
            <a:avLst/>
            <a:gdLst/>
            <a:ahLst/>
            <a:cxnLst/>
            <a:rect l="l" t="t" r="r" b="b"/>
            <a:pathLst>
              <a:path w="254000" h="254000">
                <a:moveTo>
                  <a:pt x="127000" y="70098"/>
                </a:moveTo>
                <a:lnTo>
                  <a:pt x="127000" y="223540"/>
                </a:lnTo>
                <a:lnTo>
                  <a:pt x="127248" y="223441"/>
                </a:lnTo>
                <a:cubicBezTo>
                  <a:pt x="154335" y="212179"/>
                  <a:pt x="183406" y="206375"/>
                  <a:pt x="212725" y="206375"/>
                </a:cubicBezTo>
                <a:lnTo>
                  <a:pt x="222250" y="206375"/>
                </a:lnTo>
                <a:lnTo>
                  <a:pt x="222250" y="47625"/>
                </a:lnTo>
                <a:lnTo>
                  <a:pt x="212725" y="47625"/>
                </a:lnTo>
                <a:cubicBezTo>
                  <a:pt x="191790" y="47625"/>
                  <a:pt x="171004" y="51792"/>
                  <a:pt x="151656" y="59829"/>
                </a:cubicBezTo>
                <a:cubicBezTo>
                  <a:pt x="143321" y="63302"/>
                  <a:pt x="135086" y="66725"/>
                  <a:pt x="127000" y="70098"/>
                </a:cubicBezTo>
                <a:close/>
                <a:moveTo>
                  <a:pt x="114548" y="30510"/>
                </a:moveTo>
                <a:lnTo>
                  <a:pt x="127000" y="35719"/>
                </a:lnTo>
                <a:lnTo>
                  <a:pt x="139452" y="30510"/>
                </a:lnTo>
                <a:cubicBezTo>
                  <a:pt x="162669" y="20836"/>
                  <a:pt x="187573" y="15875"/>
                  <a:pt x="212725" y="15875"/>
                </a:cubicBezTo>
                <a:lnTo>
                  <a:pt x="230188" y="15875"/>
                </a:lnTo>
                <a:cubicBezTo>
                  <a:pt x="243334" y="15875"/>
                  <a:pt x="254000" y="26541"/>
                  <a:pt x="254000" y="39688"/>
                </a:cubicBezTo>
                <a:lnTo>
                  <a:pt x="254000" y="214313"/>
                </a:lnTo>
                <a:cubicBezTo>
                  <a:pt x="254000" y="227459"/>
                  <a:pt x="243334" y="238125"/>
                  <a:pt x="230188" y="238125"/>
                </a:cubicBezTo>
                <a:lnTo>
                  <a:pt x="212725" y="238125"/>
                </a:lnTo>
                <a:cubicBezTo>
                  <a:pt x="187573" y="238125"/>
                  <a:pt x="162669" y="243086"/>
                  <a:pt x="139452" y="252760"/>
                </a:cubicBezTo>
                <a:lnTo>
                  <a:pt x="133102" y="255389"/>
                </a:lnTo>
                <a:cubicBezTo>
                  <a:pt x="129183" y="257026"/>
                  <a:pt x="124817" y="257026"/>
                  <a:pt x="120898" y="255389"/>
                </a:cubicBezTo>
                <a:lnTo>
                  <a:pt x="114548" y="252760"/>
                </a:lnTo>
                <a:cubicBezTo>
                  <a:pt x="91331" y="243086"/>
                  <a:pt x="66427" y="238125"/>
                  <a:pt x="41275" y="238125"/>
                </a:cubicBezTo>
                <a:lnTo>
                  <a:pt x="23812" y="238125"/>
                </a:lnTo>
                <a:cubicBezTo>
                  <a:pt x="10666" y="238125"/>
                  <a:pt x="0" y="227459"/>
                  <a:pt x="0" y="214313"/>
                </a:cubicBezTo>
                <a:lnTo>
                  <a:pt x="0" y="39688"/>
                </a:lnTo>
                <a:cubicBezTo>
                  <a:pt x="0" y="26541"/>
                  <a:pt x="10666" y="15875"/>
                  <a:pt x="23812" y="15875"/>
                </a:cubicBezTo>
                <a:lnTo>
                  <a:pt x="41275" y="15875"/>
                </a:lnTo>
                <a:cubicBezTo>
                  <a:pt x="66427" y="15875"/>
                  <a:pt x="91331" y="20836"/>
                  <a:pt x="114548" y="30510"/>
                </a:cubicBezTo>
                <a:close/>
              </a:path>
            </a:pathLst>
          </a:custGeom>
          <a:solidFill>
            <a:srgbClr val="C78B3E"/>
          </a:solidFill>
          <a:ln/>
        </p:spPr>
        <p:txBody>
          <a:bodyPr/>
          <a:lstStyle/>
          <a:p>
            <a:endParaRPr lang="en-US" dirty="0">
              <a:latin typeface="Arial" panose="020B0604020202020204" pitchFamily="34" charset="0"/>
            </a:endParaRPr>
          </a:p>
        </p:txBody>
      </p:sp>
      <p:sp>
        <p:nvSpPr>
          <p:cNvPr id="10" name="Text 7"/>
          <p:cNvSpPr/>
          <p:nvPr/>
        </p:nvSpPr>
        <p:spPr>
          <a:xfrm>
            <a:off x="5842000" y="3149600"/>
            <a:ext cx="52324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Cross-reference against other models &amp; library sources.</a:t>
            </a:r>
            <a:endParaRPr lang="en-US" sz="1600" dirty="0">
              <a:latin typeface="Arial" panose="020B0604020202020204" pitchFamily="34" charset="0"/>
            </a:endParaRPr>
          </a:p>
        </p:txBody>
      </p:sp>
      <p:sp>
        <p:nvSpPr>
          <p:cNvPr id="11" name="Shape 8"/>
          <p:cNvSpPr/>
          <p:nvPr/>
        </p:nvSpPr>
        <p:spPr>
          <a:xfrm>
            <a:off x="5461000" y="3657600"/>
            <a:ext cx="254000" cy="254000"/>
          </a:xfrm>
          <a:custGeom>
            <a:avLst/>
            <a:gdLst/>
            <a:ahLst/>
            <a:cxnLst/>
            <a:rect l="l" t="t" r="r" b="b"/>
            <a:pathLst>
              <a:path w="254000" h="254000">
                <a:moveTo>
                  <a:pt x="174575" y="138906"/>
                </a:moveTo>
                <a:lnTo>
                  <a:pt x="79871" y="138906"/>
                </a:lnTo>
                <a:cubicBezTo>
                  <a:pt x="81310" y="170904"/>
                  <a:pt x="88404" y="200372"/>
                  <a:pt x="98475" y="221952"/>
                </a:cubicBezTo>
                <a:cubicBezTo>
                  <a:pt x="104130" y="234107"/>
                  <a:pt x="110232" y="242689"/>
                  <a:pt x="115888" y="247948"/>
                </a:cubicBezTo>
                <a:cubicBezTo>
                  <a:pt x="121444" y="253157"/>
                  <a:pt x="125264" y="254000"/>
                  <a:pt x="127248" y="254000"/>
                </a:cubicBezTo>
                <a:cubicBezTo>
                  <a:pt x="129232" y="254000"/>
                  <a:pt x="133052" y="253157"/>
                  <a:pt x="138609" y="247948"/>
                </a:cubicBezTo>
                <a:cubicBezTo>
                  <a:pt x="144264" y="242689"/>
                  <a:pt x="150366" y="234057"/>
                  <a:pt x="156021" y="221952"/>
                </a:cubicBezTo>
                <a:cubicBezTo>
                  <a:pt x="166092" y="200372"/>
                  <a:pt x="173186" y="170904"/>
                  <a:pt x="174625" y="138906"/>
                </a:cubicBezTo>
                <a:close/>
                <a:moveTo>
                  <a:pt x="79821" y="115094"/>
                </a:moveTo>
                <a:lnTo>
                  <a:pt x="174526" y="115094"/>
                </a:lnTo>
                <a:cubicBezTo>
                  <a:pt x="173137" y="83096"/>
                  <a:pt x="166043" y="53628"/>
                  <a:pt x="155972" y="32048"/>
                </a:cubicBezTo>
                <a:cubicBezTo>
                  <a:pt x="150316" y="19943"/>
                  <a:pt x="144214" y="11311"/>
                  <a:pt x="138559" y="6052"/>
                </a:cubicBezTo>
                <a:cubicBezTo>
                  <a:pt x="133003" y="843"/>
                  <a:pt x="129183" y="0"/>
                  <a:pt x="127198" y="0"/>
                </a:cubicBezTo>
                <a:cubicBezTo>
                  <a:pt x="125214" y="0"/>
                  <a:pt x="121394" y="843"/>
                  <a:pt x="115838" y="6052"/>
                </a:cubicBezTo>
                <a:cubicBezTo>
                  <a:pt x="110182" y="11311"/>
                  <a:pt x="104080" y="19943"/>
                  <a:pt x="98425" y="32048"/>
                </a:cubicBezTo>
                <a:cubicBezTo>
                  <a:pt x="88354" y="53628"/>
                  <a:pt x="81260" y="83096"/>
                  <a:pt x="79821" y="115094"/>
                </a:cubicBezTo>
                <a:close/>
                <a:moveTo>
                  <a:pt x="56009" y="115094"/>
                </a:moveTo>
                <a:cubicBezTo>
                  <a:pt x="57745" y="72628"/>
                  <a:pt x="68709" y="33189"/>
                  <a:pt x="84733" y="7293"/>
                </a:cubicBezTo>
                <a:cubicBezTo>
                  <a:pt x="39043" y="23465"/>
                  <a:pt x="5407" y="65088"/>
                  <a:pt x="744" y="115094"/>
                </a:cubicBezTo>
                <a:lnTo>
                  <a:pt x="56009" y="115094"/>
                </a:lnTo>
                <a:close/>
                <a:moveTo>
                  <a:pt x="744" y="138906"/>
                </a:moveTo>
                <a:cubicBezTo>
                  <a:pt x="5407" y="188913"/>
                  <a:pt x="39043" y="230535"/>
                  <a:pt x="84733" y="246707"/>
                </a:cubicBezTo>
                <a:cubicBezTo>
                  <a:pt x="68709" y="220811"/>
                  <a:pt x="57745" y="181372"/>
                  <a:pt x="56009" y="138906"/>
                </a:cubicBezTo>
                <a:lnTo>
                  <a:pt x="744" y="138906"/>
                </a:lnTo>
                <a:close/>
                <a:moveTo>
                  <a:pt x="198388" y="138906"/>
                </a:moveTo>
                <a:cubicBezTo>
                  <a:pt x="196652" y="181372"/>
                  <a:pt x="185688" y="220811"/>
                  <a:pt x="169664" y="246707"/>
                </a:cubicBezTo>
                <a:cubicBezTo>
                  <a:pt x="215354" y="230485"/>
                  <a:pt x="248989" y="188913"/>
                  <a:pt x="253653" y="138906"/>
                </a:cubicBezTo>
                <a:lnTo>
                  <a:pt x="198388" y="138906"/>
                </a:lnTo>
                <a:close/>
                <a:moveTo>
                  <a:pt x="253653" y="115094"/>
                </a:moveTo>
                <a:cubicBezTo>
                  <a:pt x="248989" y="65088"/>
                  <a:pt x="215354" y="23465"/>
                  <a:pt x="169664" y="7293"/>
                </a:cubicBezTo>
                <a:cubicBezTo>
                  <a:pt x="185688" y="33189"/>
                  <a:pt x="196652" y="72628"/>
                  <a:pt x="198388" y="115094"/>
                </a:cubicBezTo>
                <a:lnTo>
                  <a:pt x="253653" y="115094"/>
                </a:lnTo>
                <a:close/>
              </a:path>
            </a:pathLst>
          </a:custGeom>
          <a:solidFill>
            <a:srgbClr val="C78B3E"/>
          </a:solidFill>
          <a:ln/>
        </p:spPr>
        <p:txBody>
          <a:bodyPr/>
          <a:lstStyle/>
          <a:p>
            <a:endParaRPr lang="en-US" dirty="0">
              <a:latin typeface="Arial" panose="020B0604020202020204" pitchFamily="34" charset="0"/>
            </a:endParaRPr>
          </a:p>
        </p:txBody>
      </p:sp>
      <p:sp>
        <p:nvSpPr>
          <p:cNvPr id="12" name="Text 9"/>
          <p:cNvSpPr/>
          <p:nvPr/>
        </p:nvSpPr>
        <p:spPr>
          <a:xfrm>
            <a:off x="5842000" y="3657600"/>
            <a:ext cx="57023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Validate with reliable internet resources and primary sources.</a:t>
            </a:r>
            <a:endParaRPr lang="en-US" sz="1600" dirty="0">
              <a:latin typeface="Arial" panose="020B0604020202020204" pitchFamily="34" charset="0"/>
            </a:endParaRPr>
          </a:p>
        </p:txBody>
      </p:sp>
      <p:sp>
        <p:nvSpPr>
          <p:cNvPr id="13" name="Shape 10"/>
          <p:cNvSpPr/>
          <p:nvPr/>
        </p:nvSpPr>
        <p:spPr>
          <a:xfrm>
            <a:off x="5459963" y="4191000"/>
            <a:ext cx="317500" cy="254000"/>
          </a:xfrm>
          <a:custGeom>
            <a:avLst/>
            <a:gdLst/>
            <a:ahLst/>
            <a:cxnLst/>
            <a:rect l="l" t="t" r="r" b="b"/>
            <a:pathLst>
              <a:path w="317500" h="254000">
                <a:moveTo>
                  <a:pt x="190500" y="15875"/>
                </a:moveTo>
                <a:lnTo>
                  <a:pt x="254000" y="15875"/>
                </a:lnTo>
                <a:cubicBezTo>
                  <a:pt x="262781" y="15875"/>
                  <a:pt x="269875" y="22969"/>
                  <a:pt x="269875" y="31750"/>
                </a:cubicBezTo>
                <a:cubicBezTo>
                  <a:pt x="269875" y="40531"/>
                  <a:pt x="262781" y="47625"/>
                  <a:pt x="254000" y="47625"/>
                </a:cubicBezTo>
                <a:lnTo>
                  <a:pt x="197644" y="47625"/>
                </a:lnTo>
                <a:cubicBezTo>
                  <a:pt x="195064" y="60424"/>
                  <a:pt x="186283" y="70991"/>
                  <a:pt x="174625" y="76051"/>
                </a:cubicBezTo>
                <a:lnTo>
                  <a:pt x="174625" y="222250"/>
                </a:lnTo>
                <a:lnTo>
                  <a:pt x="254000" y="222250"/>
                </a:lnTo>
                <a:cubicBezTo>
                  <a:pt x="262781" y="222250"/>
                  <a:pt x="269875" y="229344"/>
                  <a:pt x="269875" y="238125"/>
                </a:cubicBezTo>
                <a:cubicBezTo>
                  <a:pt x="269875" y="246906"/>
                  <a:pt x="262781" y="254000"/>
                  <a:pt x="254000" y="254000"/>
                </a:cubicBezTo>
                <a:lnTo>
                  <a:pt x="63500" y="254000"/>
                </a:lnTo>
                <a:cubicBezTo>
                  <a:pt x="54719" y="254000"/>
                  <a:pt x="47625" y="246906"/>
                  <a:pt x="47625" y="238125"/>
                </a:cubicBezTo>
                <a:cubicBezTo>
                  <a:pt x="47625" y="229344"/>
                  <a:pt x="54719" y="222250"/>
                  <a:pt x="63500" y="222250"/>
                </a:cubicBezTo>
                <a:lnTo>
                  <a:pt x="142875" y="222250"/>
                </a:lnTo>
                <a:lnTo>
                  <a:pt x="142875" y="76051"/>
                </a:lnTo>
                <a:cubicBezTo>
                  <a:pt x="131217" y="70941"/>
                  <a:pt x="122436" y="60375"/>
                  <a:pt x="119856" y="47625"/>
                </a:cubicBezTo>
                <a:lnTo>
                  <a:pt x="63500" y="47625"/>
                </a:lnTo>
                <a:cubicBezTo>
                  <a:pt x="54719" y="47625"/>
                  <a:pt x="47625" y="40531"/>
                  <a:pt x="47625" y="31750"/>
                </a:cubicBezTo>
                <a:cubicBezTo>
                  <a:pt x="47625" y="22969"/>
                  <a:pt x="54719" y="15875"/>
                  <a:pt x="63500" y="15875"/>
                </a:cubicBezTo>
                <a:lnTo>
                  <a:pt x="127000" y="15875"/>
                </a:lnTo>
                <a:cubicBezTo>
                  <a:pt x="134243" y="6251"/>
                  <a:pt x="145752" y="0"/>
                  <a:pt x="158750" y="0"/>
                </a:cubicBezTo>
                <a:cubicBezTo>
                  <a:pt x="171748" y="0"/>
                  <a:pt x="183257" y="6251"/>
                  <a:pt x="190500" y="15875"/>
                </a:cubicBezTo>
                <a:close/>
                <a:moveTo>
                  <a:pt x="218083" y="158750"/>
                </a:moveTo>
                <a:lnTo>
                  <a:pt x="289917" y="158750"/>
                </a:lnTo>
                <a:lnTo>
                  <a:pt x="254000" y="97135"/>
                </a:lnTo>
                <a:lnTo>
                  <a:pt x="218083" y="158750"/>
                </a:lnTo>
                <a:close/>
                <a:moveTo>
                  <a:pt x="254000" y="206375"/>
                </a:moveTo>
                <a:cubicBezTo>
                  <a:pt x="222796" y="206375"/>
                  <a:pt x="196850" y="189508"/>
                  <a:pt x="191492" y="167233"/>
                </a:cubicBezTo>
                <a:cubicBezTo>
                  <a:pt x="190202" y="161776"/>
                  <a:pt x="191988" y="156170"/>
                  <a:pt x="194816" y="151309"/>
                </a:cubicBezTo>
                <a:lnTo>
                  <a:pt x="242044" y="70346"/>
                </a:lnTo>
                <a:cubicBezTo>
                  <a:pt x="244525" y="66080"/>
                  <a:pt x="249089" y="63500"/>
                  <a:pt x="254000" y="63500"/>
                </a:cubicBezTo>
                <a:cubicBezTo>
                  <a:pt x="258911" y="63500"/>
                  <a:pt x="263475" y="66129"/>
                  <a:pt x="265956" y="70346"/>
                </a:cubicBezTo>
                <a:lnTo>
                  <a:pt x="313184" y="151309"/>
                </a:lnTo>
                <a:cubicBezTo>
                  <a:pt x="316012" y="156170"/>
                  <a:pt x="317798" y="161776"/>
                  <a:pt x="316508" y="167233"/>
                </a:cubicBezTo>
                <a:cubicBezTo>
                  <a:pt x="311150" y="189458"/>
                  <a:pt x="285204" y="206375"/>
                  <a:pt x="254000" y="206375"/>
                </a:cubicBezTo>
                <a:close/>
                <a:moveTo>
                  <a:pt x="62905" y="97135"/>
                </a:moveTo>
                <a:lnTo>
                  <a:pt x="26988" y="158750"/>
                </a:lnTo>
                <a:lnTo>
                  <a:pt x="98871" y="158750"/>
                </a:lnTo>
                <a:lnTo>
                  <a:pt x="62905" y="97135"/>
                </a:lnTo>
                <a:close/>
                <a:moveTo>
                  <a:pt x="446" y="167233"/>
                </a:moveTo>
                <a:cubicBezTo>
                  <a:pt x="-843" y="161776"/>
                  <a:pt x="943" y="156170"/>
                  <a:pt x="3770" y="151309"/>
                </a:cubicBezTo>
                <a:lnTo>
                  <a:pt x="50998" y="70346"/>
                </a:lnTo>
                <a:cubicBezTo>
                  <a:pt x="53479" y="66080"/>
                  <a:pt x="58043" y="63500"/>
                  <a:pt x="62954" y="63500"/>
                </a:cubicBezTo>
                <a:cubicBezTo>
                  <a:pt x="67866" y="63500"/>
                  <a:pt x="72430" y="66129"/>
                  <a:pt x="74910" y="70346"/>
                </a:cubicBezTo>
                <a:lnTo>
                  <a:pt x="122138" y="151309"/>
                </a:lnTo>
                <a:cubicBezTo>
                  <a:pt x="124966" y="156170"/>
                  <a:pt x="126752" y="161776"/>
                  <a:pt x="125462" y="167233"/>
                </a:cubicBezTo>
                <a:cubicBezTo>
                  <a:pt x="120104" y="189458"/>
                  <a:pt x="94159" y="206375"/>
                  <a:pt x="62954" y="206375"/>
                </a:cubicBezTo>
                <a:cubicBezTo>
                  <a:pt x="31750" y="206375"/>
                  <a:pt x="5804" y="189508"/>
                  <a:pt x="446" y="167233"/>
                </a:cubicBezTo>
                <a:close/>
              </a:path>
            </a:pathLst>
          </a:custGeom>
          <a:solidFill>
            <a:srgbClr val="C78B3E"/>
          </a:solidFill>
          <a:ln/>
        </p:spPr>
        <p:txBody>
          <a:bodyPr/>
          <a:lstStyle/>
          <a:p>
            <a:endParaRPr lang="en-US" dirty="0">
              <a:latin typeface="Arial" panose="020B0604020202020204" pitchFamily="34" charset="0"/>
            </a:endParaRPr>
          </a:p>
        </p:txBody>
      </p:sp>
      <p:sp>
        <p:nvSpPr>
          <p:cNvPr id="14" name="Text 11"/>
          <p:cNvSpPr/>
          <p:nvPr/>
        </p:nvSpPr>
        <p:spPr>
          <a:xfrm>
            <a:off x="5892800" y="4267200"/>
            <a:ext cx="53340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Ensure accuracy and reliability through human judgment, intuition, critique and discrimination.</a:t>
            </a:r>
            <a:endParaRPr lang="en-US" sz="1600" dirty="0">
              <a:latin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rot="18900000">
            <a:off x="1751330" y="3255010"/>
            <a:ext cx="1437640" cy="1437640"/>
          </a:xfrm>
          <a:prstGeom prst="rect">
            <a:avLst/>
          </a:prstGeom>
          <a:solidFill>
            <a:srgbClr val="000000"/>
          </a:solidFill>
          <a:ln/>
        </p:spPr>
        <p:txBody>
          <a:bodyPr/>
          <a:lstStyle/>
          <a:p>
            <a:endParaRPr lang="en-US" dirty="0">
              <a:latin typeface="Arial" panose="020B0604020202020204" pitchFamily="34" charset="0"/>
            </a:endParaRPr>
          </a:p>
        </p:txBody>
      </p:sp>
      <p:sp>
        <p:nvSpPr>
          <p:cNvPr id="3" name="Text 1"/>
          <p:cNvSpPr/>
          <p:nvPr/>
        </p:nvSpPr>
        <p:spPr>
          <a:xfrm rot="18900000">
            <a:off x="1751330" y="3255010"/>
            <a:ext cx="1437640" cy="143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 name="Image 0" descr="https://kimi-img.moonshot.cn/pub/slides/slides_tmpl/image/25-08-27-20:09:29-d2nfau98bjvh7rlj0jig.png"/>
          <p:cNvPicPr>
            <a:picLocks noChangeAspect="1"/>
          </p:cNvPicPr>
          <p:nvPr/>
        </p:nvPicPr>
        <p:blipFill>
          <a:blip r:embed="rId3"/>
          <a:stretch>
            <a:fillRect/>
          </a:stretch>
        </p:blipFill>
        <p:spPr>
          <a:xfrm>
            <a:off x="1442790" y="2846140"/>
            <a:ext cx="2078990" cy="2078990"/>
          </a:xfrm>
          <a:prstGeom prst="rect">
            <a:avLst/>
          </a:prstGeom>
        </p:spPr>
      </p:pic>
      <p:sp>
        <p:nvSpPr>
          <p:cNvPr id="5" name="Shape 2"/>
          <p:cNvSpPr/>
          <p:nvPr/>
        </p:nvSpPr>
        <p:spPr>
          <a:xfrm rot="18900000">
            <a:off x="4168140" y="3236595"/>
            <a:ext cx="1437640" cy="1437640"/>
          </a:xfrm>
          <a:prstGeom prst="rect">
            <a:avLst/>
          </a:prstGeom>
          <a:solidFill>
            <a:srgbClr val="000000"/>
          </a:solidFill>
          <a:ln/>
        </p:spPr>
        <p:txBody>
          <a:bodyPr/>
          <a:lstStyle/>
          <a:p>
            <a:endParaRPr lang="en-US" dirty="0">
              <a:latin typeface="Arial" panose="020B0604020202020204" pitchFamily="34" charset="0"/>
            </a:endParaRPr>
          </a:p>
        </p:txBody>
      </p:sp>
      <p:sp>
        <p:nvSpPr>
          <p:cNvPr id="6" name="Text 3"/>
          <p:cNvSpPr/>
          <p:nvPr/>
        </p:nvSpPr>
        <p:spPr>
          <a:xfrm rot="18900000">
            <a:off x="4168140" y="3236595"/>
            <a:ext cx="1437640" cy="143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Image 1" descr="https://kimi-img.moonshot.cn/pub/slides/slides_tmpl/image/25-08-27-20:09:29-d2nfau98bjvh7rlj0jjg.png"/>
          <p:cNvPicPr>
            <a:picLocks noChangeAspect="1"/>
          </p:cNvPicPr>
          <p:nvPr/>
        </p:nvPicPr>
        <p:blipFill>
          <a:blip r:embed="rId4"/>
          <a:stretch>
            <a:fillRect/>
          </a:stretch>
        </p:blipFill>
        <p:spPr>
          <a:xfrm>
            <a:off x="3848805" y="2844235"/>
            <a:ext cx="2078990" cy="2078990"/>
          </a:xfrm>
          <a:prstGeom prst="rect">
            <a:avLst/>
          </a:prstGeom>
        </p:spPr>
      </p:pic>
      <p:sp>
        <p:nvSpPr>
          <p:cNvPr id="8" name="Shape 4"/>
          <p:cNvSpPr/>
          <p:nvPr/>
        </p:nvSpPr>
        <p:spPr>
          <a:xfrm rot="18900000">
            <a:off x="6584950" y="3232150"/>
            <a:ext cx="1437640" cy="1437640"/>
          </a:xfrm>
          <a:prstGeom prst="rect">
            <a:avLst/>
          </a:prstGeom>
          <a:solidFill>
            <a:srgbClr val="000000"/>
          </a:solidFill>
          <a:ln/>
        </p:spPr>
        <p:txBody>
          <a:bodyPr/>
          <a:lstStyle/>
          <a:p>
            <a:endParaRPr lang="en-US" dirty="0">
              <a:latin typeface="Arial" panose="020B0604020202020204" pitchFamily="34" charset="0"/>
            </a:endParaRPr>
          </a:p>
        </p:txBody>
      </p:sp>
      <p:sp>
        <p:nvSpPr>
          <p:cNvPr id="9" name="Text 5"/>
          <p:cNvSpPr/>
          <p:nvPr/>
        </p:nvSpPr>
        <p:spPr>
          <a:xfrm rot="18900000">
            <a:off x="6584950" y="3232150"/>
            <a:ext cx="1437640" cy="143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 name="Image 2" descr="https://kimi-img.moonshot.cn/pub/slides/slides_tmpl/image/25-08-27-20:09:29-d2nfau98bjvh7rlj0jl0.png"/>
          <p:cNvPicPr>
            <a:picLocks noChangeAspect="1"/>
          </p:cNvPicPr>
          <p:nvPr/>
        </p:nvPicPr>
        <p:blipFill>
          <a:blip r:embed="rId5"/>
          <a:stretch>
            <a:fillRect/>
          </a:stretch>
        </p:blipFill>
        <p:spPr>
          <a:xfrm>
            <a:off x="6265615" y="2835345"/>
            <a:ext cx="2078990" cy="2078990"/>
          </a:xfrm>
          <a:prstGeom prst="rect">
            <a:avLst/>
          </a:prstGeom>
        </p:spPr>
      </p:pic>
      <p:sp>
        <p:nvSpPr>
          <p:cNvPr id="11" name="Shape 6"/>
          <p:cNvSpPr/>
          <p:nvPr/>
        </p:nvSpPr>
        <p:spPr>
          <a:xfrm rot="18900000">
            <a:off x="9001760" y="3236595"/>
            <a:ext cx="1437640" cy="1437640"/>
          </a:xfrm>
          <a:prstGeom prst="rect">
            <a:avLst/>
          </a:prstGeom>
          <a:solidFill>
            <a:srgbClr val="000000"/>
          </a:solidFill>
          <a:ln/>
        </p:spPr>
        <p:txBody>
          <a:bodyPr/>
          <a:lstStyle/>
          <a:p>
            <a:endParaRPr lang="en-US" dirty="0">
              <a:latin typeface="Arial" panose="020B0604020202020204" pitchFamily="34" charset="0"/>
            </a:endParaRPr>
          </a:p>
        </p:txBody>
      </p:sp>
      <p:sp>
        <p:nvSpPr>
          <p:cNvPr id="12" name="Text 7"/>
          <p:cNvSpPr/>
          <p:nvPr/>
        </p:nvSpPr>
        <p:spPr>
          <a:xfrm rot="18900000">
            <a:off x="9001760" y="3236595"/>
            <a:ext cx="1437640" cy="143764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3" name="Image 3" descr="https://kimi-img.moonshot.cn/pub/slides/slides_tmpl/image/25-08-27-20:09:29-d2nfau98bjvh7rlj0jlg.png"/>
          <p:cNvPicPr>
            <a:picLocks noChangeAspect="1"/>
          </p:cNvPicPr>
          <p:nvPr/>
        </p:nvPicPr>
        <p:blipFill>
          <a:blip r:embed="rId6"/>
          <a:stretch>
            <a:fillRect/>
          </a:stretch>
        </p:blipFill>
        <p:spPr>
          <a:xfrm>
            <a:off x="8682425" y="2834640"/>
            <a:ext cx="2078990" cy="2078990"/>
          </a:xfrm>
          <a:prstGeom prst="rect">
            <a:avLst/>
          </a:prstGeom>
        </p:spPr>
      </p:pic>
      <p:sp>
        <p:nvSpPr>
          <p:cNvPr id="14" name="Text 8"/>
          <p:cNvSpPr/>
          <p:nvPr/>
        </p:nvSpPr>
        <p:spPr>
          <a:xfrm>
            <a:off x="962342" y="300266"/>
            <a:ext cx="10774998" cy="1077218"/>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Source Verification, Evaluation, Critique, Discrimination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5" name="Image 4" descr="https://kimi-img.moonshot.cn/pub/slides/slides_tmpl/image/25-08-27-20:09:25-d2nfat98bjvh7rlj0j30.png"/>
          <p:cNvPicPr>
            <a:picLocks noChangeAspect="1"/>
          </p:cNvPicPr>
          <p:nvPr/>
        </p:nvPicPr>
        <p:blipFill>
          <a:blip r:embed="rId7"/>
          <a:srcRect/>
          <a:stretch/>
        </p:blipFill>
        <p:spPr>
          <a:xfrm>
            <a:off x="428942" y="580481"/>
            <a:ext cx="533400" cy="368300"/>
          </a:xfrm>
          <a:prstGeom prst="rect">
            <a:avLst/>
          </a:prstGeom>
        </p:spPr>
      </p:pic>
      <p:pic>
        <p:nvPicPr>
          <p:cNvPr id="16" name="Image 5" descr="https://kimi-img.moonshot.cn/pub/slides/slides_tmpl/image/25-08-27-20:09:29-d2nfau98bjvh7rlj0jn0.png"/>
          <p:cNvPicPr>
            <a:picLocks noChangeAspect="1"/>
          </p:cNvPicPr>
          <p:nvPr/>
        </p:nvPicPr>
        <p:blipFill>
          <a:blip r:embed="rId8"/>
          <a:srcRect/>
          <a:stretch/>
        </p:blipFill>
        <p:spPr>
          <a:xfrm>
            <a:off x="2916237" y="2773686"/>
            <a:ext cx="6350000" cy="2252404"/>
          </a:xfrm>
          <a:prstGeom prst="rect">
            <a:avLst/>
          </a:prstGeom>
        </p:spPr>
      </p:pic>
      <p:sp>
        <p:nvSpPr>
          <p:cNvPr id="17" name="Text 9"/>
          <p:cNvSpPr/>
          <p:nvPr/>
        </p:nvSpPr>
        <p:spPr>
          <a:xfrm>
            <a:off x="608965" y="1139190"/>
            <a:ext cx="4699000"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Reliable Sources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Text 10"/>
          <p:cNvSpPr/>
          <p:nvPr/>
        </p:nvSpPr>
        <p:spPr>
          <a:xfrm>
            <a:off x="608965" y="1491615"/>
            <a:ext cx="4352290" cy="850682"/>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Always verify AI-generated information through reliable sources such as academic databases, industry reports, and credible websites.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Text 11"/>
          <p:cNvSpPr/>
          <p:nvPr/>
        </p:nvSpPr>
        <p:spPr>
          <a:xfrm>
            <a:off x="6026785" y="1139190"/>
            <a:ext cx="4699000"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Cross-Referencing</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0" name="Text 12"/>
          <p:cNvSpPr/>
          <p:nvPr/>
        </p:nvSpPr>
        <p:spPr>
          <a:xfrm>
            <a:off x="6026785" y="1491615"/>
            <a:ext cx="4352290" cy="850682"/>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Cross-reference information against other AI models, internet resources, and library databases to ensure accuracy and reliability.</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1" name="Text 13"/>
          <p:cNvSpPr/>
          <p:nvPr/>
        </p:nvSpPr>
        <p:spPr>
          <a:xfrm>
            <a:off x="2061845" y="4937760"/>
            <a:ext cx="4947920"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Human Validation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Text 14"/>
          <p:cNvSpPr/>
          <p:nvPr/>
        </p:nvSpPr>
        <p:spPr>
          <a:xfrm>
            <a:off x="2061845" y="5289550"/>
            <a:ext cx="4726940" cy="1107804"/>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Human validation is crucial to confirm the factual correctness of AI-generated outputs, as AI models can sometimes produce probabilistically likely but factually incorrect information.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Text 15"/>
          <p:cNvSpPr/>
          <p:nvPr/>
        </p:nvSpPr>
        <p:spPr>
          <a:xfrm>
            <a:off x="7541895" y="4881245"/>
            <a:ext cx="4699000"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Avoiding Hallucinations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Text 16"/>
          <p:cNvSpPr/>
          <p:nvPr/>
        </p:nvSpPr>
        <p:spPr>
          <a:xfrm>
            <a:off x="7541895" y="5290820"/>
            <a:ext cx="4352290" cy="850682"/>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Be aware of AI hallucinations, which are outputs that seem plausible but are not based on factual data. This requires careful scrutiny and verification.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9:00-d2nf6118bjvh7rlj0060.jpeg"/>
          <p:cNvPicPr>
            <a:picLocks noChangeAspect="1"/>
          </p:cNvPicPr>
          <p:nvPr/>
        </p:nvPicPr>
        <p:blipFill>
          <a:blip r:embed="rId3"/>
          <a:srcRect/>
          <a:stretch/>
        </p:blipFill>
        <p:spPr>
          <a:xfrm>
            <a:off x="0" y="0"/>
            <a:ext cx="12201772" cy="6863497"/>
          </a:xfrm>
          <a:prstGeom prst="rect">
            <a:avLst/>
          </a:prstGeom>
        </p:spPr>
      </p:pic>
      <p:sp>
        <p:nvSpPr>
          <p:cNvPr id="3" name="Text 0"/>
          <p:cNvSpPr/>
          <p:nvPr/>
        </p:nvSpPr>
        <p:spPr>
          <a:xfrm>
            <a:off x="5680324" y="3429000"/>
            <a:ext cx="6003310" cy="646331"/>
          </a:xfrm>
          <a:prstGeom prst="rect">
            <a:avLst/>
          </a:prstGeom>
          <a:noFill/>
          <a:ln/>
        </p:spPr>
        <p:txBody>
          <a:bodyPr wrap="square" lIns="91440" tIns="45720" rIns="91440" bIns="45720" rtlCol="0" anchor="t">
            <a:spAutoFit/>
          </a:bodyPr>
          <a:lstStyle/>
          <a:p>
            <a:pPr>
              <a:lnSpc>
                <a:spcPct val="100000"/>
              </a:lnSpc>
            </a:pP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Practical Applications</a:t>
            </a:r>
            <a:endParaRPr lang="en-US" sz="1600" dirty="0">
              <a:latin typeface="Arial" panose="020B0604020202020204" pitchFamily="34" charset="0"/>
            </a:endParaRPr>
          </a:p>
        </p:txBody>
      </p:sp>
      <p:sp>
        <p:nvSpPr>
          <p:cNvPr id="4" name="Text 1"/>
          <p:cNvSpPr/>
          <p:nvPr/>
        </p:nvSpPr>
        <p:spPr>
          <a:xfrm>
            <a:off x="5680324" y="2117249"/>
            <a:ext cx="6762322" cy="1200329"/>
          </a:xfrm>
          <a:prstGeom prst="rect">
            <a:avLst/>
          </a:prstGeom>
          <a:noFill/>
          <a:ln/>
        </p:spPr>
        <p:txBody>
          <a:bodyPr wrap="square" lIns="91440" tIns="45720" rIns="91440" bIns="45720" rtlCol="0" anchor="t">
            <a:spAutoFit/>
          </a:bodyPr>
          <a:lstStyle/>
          <a:p>
            <a:pPr>
              <a:lnSpc>
                <a:spcPct val="100000"/>
              </a:lnSpc>
            </a:pPr>
            <a:r>
              <a:rPr lang="en-US" sz="7200" b="1" dirty="0">
                <a:solidFill>
                  <a:srgbClr val="000000"/>
                </a:solidFill>
                <a:latin typeface="Arial" panose="020B0604020202020204" pitchFamily="34" charset="0"/>
                <a:ea typeface="Calibri" panose="020F0502020204030204" pitchFamily="34" charset="0"/>
                <a:cs typeface="Arial" panose="020B0604020202020204" pitchFamily="34" charset="0"/>
              </a:rPr>
              <a:t>CHAPTER.03</a:t>
            </a:r>
            <a:endParaRPr lang="en-US" sz="1600" dirty="0">
              <a:latin typeface="Arial" panose="020B0604020202020204" pitchFamily="34" charset="0"/>
            </a:endParaRPr>
          </a:p>
        </p:txBody>
      </p:sp>
      <p:sp>
        <p:nvSpPr>
          <p:cNvPr id="5" name="Shape 2"/>
          <p:cNvSpPr/>
          <p:nvPr/>
        </p:nvSpPr>
        <p:spPr>
          <a:xfrm>
            <a:off x="11396133" y="0"/>
            <a:ext cx="575002" cy="762000"/>
          </a:xfrm>
          <a:prstGeom prst="rect">
            <a:avLst/>
          </a:prstGeom>
          <a:solidFill>
            <a:srgbClr val="A20F11"/>
          </a:solidFill>
          <a:ln/>
        </p:spPr>
        <p:txBody>
          <a:bodyPr/>
          <a:lstStyle/>
          <a:p>
            <a:endParaRPr lang="en-US" dirty="0">
              <a:latin typeface="Arial" panose="020B0604020202020204" pitchFamily="34" charset="0"/>
            </a:endParaRPr>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name="Slide 13">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701800"/>
            <a:ext cx="5435600" cy="1016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Data-Driven Dashboards</a:t>
            </a:r>
            <a:endParaRPr lang="en-US" sz="1600" dirty="0">
              <a:latin typeface="Arial" panose="020B0604020202020204" pitchFamily="34" charset="0"/>
            </a:endParaRPr>
          </a:p>
        </p:txBody>
      </p:sp>
      <p:sp>
        <p:nvSpPr>
          <p:cNvPr id="4" name="Text 1"/>
          <p:cNvSpPr/>
          <p:nvPr/>
        </p:nvSpPr>
        <p:spPr>
          <a:xfrm>
            <a:off x="254000" y="2921000"/>
            <a:ext cx="5435600" cy="7112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AI excels at creating interactive visualizations and analytics apps. Be specific in your prompts.</a:t>
            </a:r>
            <a:endParaRPr lang="en-US" sz="1600" dirty="0">
              <a:latin typeface="Arial" panose="020B0604020202020204" pitchFamily="34" charset="0"/>
            </a:endParaRPr>
          </a:p>
        </p:txBody>
      </p:sp>
      <p:sp>
        <p:nvSpPr>
          <p:cNvPr id="5" name="Shape 2"/>
          <p:cNvSpPr/>
          <p:nvPr/>
        </p:nvSpPr>
        <p:spPr>
          <a:xfrm>
            <a:off x="285750" y="3962400"/>
            <a:ext cx="254000" cy="254000"/>
          </a:xfrm>
          <a:custGeom>
            <a:avLst/>
            <a:gdLst/>
            <a:ahLst/>
            <a:cxnLst/>
            <a:rect l="l" t="t" r="r" b="b"/>
            <a:pathLst>
              <a:path w="254000" h="254000">
                <a:moveTo>
                  <a:pt x="254000" y="127000"/>
                </a:moveTo>
                <a:cubicBezTo>
                  <a:pt x="254000" y="127446"/>
                  <a:pt x="254000" y="127893"/>
                  <a:pt x="254000" y="128339"/>
                </a:cubicBezTo>
                <a:cubicBezTo>
                  <a:pt x="253802" y="146447"/>
                  <a:pt x="237331" y="158750"/>
                  <a:pt x="219224" y="158750"/>
                </a:cubicBezTo>
                <a:lnTo>
                  <a:pt x="170656" y="158750"/>
                </a:lnTo>
                <a:cubicBezTo>
                  <a:pt x="157510" y="158750"/>
                  <a:pt x="146844" y="169416"/>
                  <a:pt x="146844" y="182563"/>
                </a:cubicBezTo>
                <a:cubicBezTo>
                  <a:pt x="146844" y="184249"/>
                  <a:pt x="147042" y="185886"/>
                  <a:pt x="147340" y="187474"/>
                </a:cubicBezTo>
                <a:cubicBezTo>
                  <a:pt x="148382" y="192534"/>
                  <a:pt x="150564" y="197396"/>
                  <a:pt x="152698" y="202307"/>
                </a:cubicBezTo>
                <a:cubicBezTo>
                  <a:pt x="155724" y="209153"/>
                  <a:pt x="158700" y="215950"/>
                  <a:pt x="158700" y="223143"/>
                </a:cubicBezTo>
                <a:cubicBezTo>
                  <a:pt x="158700" y="238919"/>
                  <a:pt x="147985" y="253256"/>
                  <a:pt x="132209" y="253901"/>
                </a:cubicBezTo>
                <a:cubicBezTo>
                  <a:pt x="130473" y="253950"/>
                  <a:pt x="128736" y="254000"/>
                  <a:pt x="126950" y="254000"/>
                </a:cubicBezTo>
                <a:cubicBezTo>
                  <a:pt x="56803" y="254000"/>
                  <a:pt x="-50" y="197148"/>
                  <a:pt x="-50" y="127000"/>
                </a:cubicBezTo>
                <a:cubicBezTo>
                  <a:pt x="-50" y="56852"/>
                  <a:pt x="56852" y="0"/>
                  <a:pt x="127000" y="0"/>
                </a:cubicBezTo>
                <a:cubicBezTo>
                  <a:pt x="197148" y="0"/>
                  <a:pt x="254000" y="56852"/>
                  <a:pt x="254000" y="127000"/>
                </a:cubicBezTo>
                <a:close/>
                <a:moveTo>
                  <a:pt x="63500" y="142875"/>
                </a:moveTo>
                <a:cubicBezTo>
                  <a:pt x="63500" y="134113"/>
                  <a:pt x="56387" y="127000"/>
                  <a:pt x="47625" y="127000"/>
                </a:cubicBezTo>
                <a:cubicBezTo>
                  <a:pt x="38863" y="127000"/>
                  <a:pt x="31750" y="134113"/>
                  <a:pt x="31750" y="142875"/>
                </a:cubicBezTo>
                <a:cubicBezTo>
                  <a:pt x="31750" y="151637"/>
                  <a:pt x="38863" y="158750"/>
                  <a:pt x="47625" y="158750"/>
                </a:cubicBezTo>
                <a:cubicBezTo>
                  <a:pt x="56387" y="158750"/>
                  <a:pt x="63500" y="151637"/>
                  <a:pt x="63500" y="142875"/>
                </a:cubicBezTo>
                <a:close/>
                <a:moveTo>
                  <a:pt x="63500" y="95250"/>
                </a:moveTo>
                <a:cubicBezTo>
                  <a:pt x="72262" y="95250"/>
                  <a:pt x="79375" y="88137"/>
                  <a:pt x="79375" y="79375"/>
                </a:cubicBezTo>
                <a:cubicBezTo>
                  <a:pt x="79375" y="70613"/>
                  <a:pt x="72262" y="63500"/>
                  <a:pt x="63500" y="63500"/>
                </a:cubicBezTo>
                <a:cubicBezTo>
                  <a:pt x="54738" y="63500"/>
                  <a:pt x="47625" y="70613"/>
                  <a:pt x="47625" y="79375"/>
                </a:cubicBezTo>
                <a:cubicBezTo>
                  <a:pt x="47625" y="88137"/>
                  <a:pt x="54738" y="95250"/>
                  <a:pt x="63500" y="95250"/>
                </a:cubicBezTo>
                <a:close/>
                <a:moveTo>
                  <a:pt x="142875" y="47625"/>
                </a:moveTo>
                <a:cubicBezTo>
                  <a:pt x="142875" y="38863"/>
                  <a:pt x="135762" y="31750"/>
                  <a:pt x="127000" y="31750"/>
                </a:cubicBezTo>
                <a:cubicBezTo>
                  <a:pt x="118238" y="31750"/>
                  <a:pt x="111125" y="38863"/>
                  <a:pt x="111125" y="47625"/>
                </a:cubicBezTo>
                <a:cubicBezTo>
                  <a:pt x="111125" y="56387"/>
                  <a:pt x="118238" y="63500"/>
                  <a:pt x="127000" y="63500"/>
                </a:cubicBezTo>
                <a:cubicBezTo>
                  <a:pt x="135762" y="63500"/>
                  <a:pt x="142875" y="56387"/>
                  <a:pt x="142875" y="47625"/>
                </a:cubicBezTo>
                <a:close/>
                <a:moveTo>
                  <a:pt x="190500" y="95250"/>
                </a:moveTo>
                <a:cubicBezTo>
                  <a:pt x="199262" y="95250"/>
                  <a:pt x="206375" y="88137"/>
                  <a:pt x="206375" y="79375"/>
                </a:cubicBezTo>
                <a:cubicBezTo>
                  <a:pt x="206375" y="70613"/>
                  <a:pt x="199262" y="63500"/>
                  <a:pt x="190500" y="63500"/>
                </a:cubicBezTo>
                <a:cubicBezTo>
                  <a:pt x="181738" y="63500"/>
                  <a:pt x="174625" y="70613"/>
                  <a:pt x="174625" y="79375"/>
                </a:cubicBezTo>
                <a:cubicBezTo>
                  <a:pt x="174625" y="88137"/>
                  <a:pt x="181738" y="95250"/>
                  <a:pt x="190500" y="95250"/>
                </a:cubicBezTo>
                <a:close/>
              </a:path>
            </a:pathLst>
          </a:custGeom>
          <a:solidFill>
            <a:srgbClr val="C78B3E"/>
          </a:solidFill>
          <a:ln/>
        </p:spPr>
        <p:txBody>
          <a:bodyPr/>
          <a:lstStyle/>
          <a:p>
            <a:endParaRPr lang="en-US" dirty="0">
              <a:latin typeface="Arial" panose="020B0604020202020204" pitchFamily="34" charset="0"/>
            </a:endParaRPr>
          </a:p>
        </p:txBody>
      </p:sp>
      <p:sp>
        <p:nvSpPr>
          <p:cNvPr id="6" name="Text 3"/>
          <p:cNvSpPr/>
          <p:nvPr/>
        </p:nvSpPr>
        <p:spPr>
          <a:xfrm>
            <a:off x="673100" y="3937000"/>
            <a:ext cx="31115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Specify colors, fonts, and styles.</a:t>
            </a:r>
            <a:endParaRPr lang="en-US" sz="1600" dirty="0">
              <a:latin typeface="Arial" panose="020B0604020202020204" pitchFamily="34" charset="0"/>
            </a:endParaRPr>
          </a:p>
        </p:txBody>
      </p:sp>
      <p:sp>
        <p:nvSpPr>
          <p:cNvPr id="7" name="Shape 4"/>
          <p:cNvSpPr/>
          <p:nvPr/>
        </p:nvSpPr>
        <p:spPr>
          <a:xfrm>
            <a:off x="301625" y="4419600"/>
            <a:ext cx="222250" cy="254000"/>
          </a:xfrm>
          <a:custGeom>
            <a:avLst/>
            <a:gdLst/>
            <a:ahLst/>
            <a:cxnLst/>
            <a:rect l="l" t="t" r="r" b="b"/>
            <a:pathLst>
              <a:path w="222250" h="254000">
                <a:moveTo>
                  <a:pt x="190500" y="47625"/>
                </a:moveTo>
                <a:lnTo>
                  <a:pt x="127000" y="47625"/>
                </a:lnTo>
                <a:lnTo>
                  <a:pt x="127000" y="111125"/>
                </a:lnTo>
                <a:lnTo>
                  <a:pt x="190500" y="111125"/>
                </a:lnTo>
                <a:lnTo>
                  <a:pt x="190500" y="47625"/>
                </a:lnTo>
                <a:close/>
                <a:moveTo>
                  <a:pt x="222250" y="111125"/>
                </a:moveTo>
                <a:lnTo>
                  <a:pt x="222250" y="206375"/>
                </a:lnTo>
                <a:cubicBezTo>
                  <a:pt x="222250" y="223887"/>
                  <a:pt x="208012" y="238125"/>
                  <a:pt x="190500" y="238125"/>
                </a:cubicBezTo>
                <a:lnTo>
                  <a:pt x="31750" y="238125"/>
                </a:lnTo>
                <a:cubicBezTo>
                  <a:pt x="14238" y="238125"/>
                  <a:pt x="0" y="223887"/>
                  <a:pt x="0" y="206375"/>
                </a:cubicBezTo>
                <a:lnTo>
                  <a:pt x="0" y="47625"/>
                </a:lnTo>
                <a:cubicBezTo>
                  <a:pt x="0" y="30113"/>
                  <a:pt x="14238" y="15875"/>
                  <a:pt x="31750" y="15875"/>
                </a:cubicBezTo>
                <a:lnTo>
                  <a:pt x="190500" y="15875"/>
                </a:lnTo>
                <a:cubicBezTo>
                  <a:pt x="208012" y="15875"/>
                  <a:pt x="222250" y="30113"/>
                  <a:pt x="222250" y="47625"/>
                </a:cubicBezTo>
                <a:lnTo>
                  <a:pt x="222250" y="111125"/>
                </a:lnTo>
                <a:close/>
                <a:moveTo>
                  <a:pt x="31750" y="142875"/>
                </a:moveTo>
                <a:lnTo>
                  <a:pt x="31750" y="206375"/>
                </a:lnTo>
                <a:lnTo>
                  <a:pt x="95250" y="206375"/>
                </a:lnTo>
                <a:lnTo>
                  <a:pt x="95250" y="142875"/>
                </a:lnTo>
                <a:lnTo>
                  <a:pt x="31750" y="142875"/>
                </a:lnTo>
                <a:close/>
                <a:moveTo>
                  <a:pt x="95250" y="111125"/>
                </a:moveTo>
                <a:lnTo>
                  <a:pt x="95250" y="47625"/>
                </a:lnTo>
                <a:lnTo>
                  <a:pt x="31750" y="47625"/>
                </a:lnTo>
                <a:lnTo>
                  <a:pt x="31750" y="111125"/>
                </a:lnTo>
                <a:lnTo>
                  <a:pt x="95250" y="111125"/>
                </a:lnTo>
                <a:close/>
                <a:moveTo>
                  <a:pt x="127000" y="142875"/>
                </a:moveTo>
                <a:lnTo>
                  <a:pt x="127000" y="206375"/>
                </a:lnTo>
                <a:lnTo>
                  <a:pt x="190500" y="206375"/>
                </a:lnTo>
                <a:lnTo>
                  <a:pt x="190500" y="142875"/>
                </a:lnTo>
                <a:lnTo>
                  <a:pt x="127000" y="142875"/>
                </a:lnTo>
                <a:close/>
              </a:path>
            </a:pathLst>
          </a:custGeom>
          <a:solidFill>
            <a:srgbClr val="C78B3E"/>
          </a:solidFill>
          <a:ln/>
        </p:spPr>
        <p:txBody>
          <a:bodyPr/>
          <a:lstStyle/>
          <a:p>
            <a:endParaRPr lang="en-US" dirty="0">
              <a:latin typeface="Arial" panose="020B0604020202020204" pitchFamily="34" charset="0"/>
            </a:endParaRPr>
          </a:p>
        </p:txBody>
      </p:sp>
      <p:sp>
        <p:nvSpPr>
          <p:cNvPr id="8" name="Text 5"/>
          <p:cNvSpPr/>
          <p:nvPr/>
        </p:nvSpPr>
        <p:spPr>
          <a:xfrm>
            <a:off x="673100" y="4394200"/>
            <a:ext cx="36576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Define sections and dropdown menus.</a:t>
            </a:r>
            <a:endParaRPr lang="en-US" sz="1600" dirty="0">
              <a:latin typeface="Arial" panose="020B0604020202020204" pitchFamily="34" charset="0"/>
            </a:endParaRPr>
          </a:p>
        </p:txBody>
      </p:sp>
      <p:sp>
        <p:nvSpPr>
          <p:cNvPr id="9" name="Shape 6"/>
          <p:cNvSpPr/>
          <p:nvPr/>
        </p:nvSpPr>
        <p:spPr>
          <a:xfrm>
            <a:off x="285750" y="4876800"/>
            <a:ext cx="254000" cy="254000"/>
          </a:xfrm>
          <a:custGeom>
            <a:avLst/>
            <a:gdLst/>
            <a:ahLst/>
            <a:cxnLst/>
            <a:rect l="l" t="t" r="r" b="b"/>
            <a:pathLst>
              <a:path w="254000" h="254000">
                <a:moveTo>
                  <a:pt x="95250" y="31750"/>
                </a:moveTo>
                <a:cubicBezTo>
                  <a:pt x="95250" y="22969"/>
                  <a:pt x="102344" y="15875"/>
                  <a:pt x="111125" y="15875"/>
                </a:cubicBezTo>
                <a:lnTo>
                  <a:pt x="142875" y="15875"/>
                </a:lnTo>
                <a:cubicBezTo>
                  <a:pt x="151656" y="15875"/>
                  <a:pt x="158750" y="22969"/>
                  <a:pt x="158750" y="31750"/>
                </a:cubicBezTo>
                <a:lnTo>
                  <a:pt x="158750" y="63500"/>
                </a:lnTo>
                <a:cubicBezTo>
                  <a:pt x="158750" y="72281"/>
                  <a:pt x="151656" y="79375"/>
                  <a:pt x="142875" y="79375"/>
                </a:cubicBezTo>
                <a:lnTo>
                  <a:pt x="138906" y="79375"/>
                </a:lnTo>
                <a:lnTo>
                  <a:pt x="138906" y="111125"/>
                </a:lnTo>
                <a:lnTo>
                  <a:pt x="198438" y="111125"/>
                </a:lnTo>
                <a:cubicBezTo>
                  <a:pt x="218182" y="111125"/>
                  <a:pt x="234156" y="127099"/>
                  <a:pt x="234156" y="146844"/>
                </a:cubicBezTo>
                <a:lnTo>
                  <a:pt x="234156" y="174625"/>
                </a:lnTo>
                <a:lnTo>
                  <a:pt x="238125" y="174625"/>
                </a:lnTo>
                <a:cubicBezTo>
                  <a:pt x="246906" y="174625"/>
                  <a:pt x="254000" y="181719"/>
                  <a:pt x="254000" y="190500"/>
                </a:cubicBezTo>
                <a:lnTo>
                  <a:pt x="254000" y="222250"/>
                </a:lnTo>
                <a:cubicBezTo>
                  <a:pt x="254000" y="231031"/>
                  <a:pt x="246906" y="238125"/>
                  <a:pt x="238125" y="238125"/>
                </a:cubicBezTo>
                <a:lnTo>
                  <a:pt x="206375" y="238125"/>
                </a:lnTo>
                <a:cubicBezTo>
                  <a:pt x="197594" y="238125"/>
                  <a:pt x="190500" y="231031"/>
                  <a:pt x="190500" y="222250"/>
                </a:cubicBezTo>
                <a:lnTo>
                  <a:pt x="190500" y="190500"/>
                </a:lnTo>
                <a:cubicBezTo>
                  <a:pt x="190500" y="181719"/>
                  <a:pt x="197594" y="174625"/>
                  <a:pt x="206375" y="174625"/>
                </a:cubicBezTo>
                <a:lnTo>
                  <a:pt x="210344" y="174625"/>
                </a:lnTo>
                <a:lnTo>
                  <a:pt x="210344" y="146844"/>
                </a:lnTo>
                <a:cubicBezTo>
                  <a:pt x="210344" y="140246"/>
                  <a:pt x="205036" y="134938"/>
                  <a:pt x="198438" y="134938"/>
                </a:cubicBezTo>
                <a:lnTo>
                  <a:pt x="138906" y="134938"/>
                </a:lnTo>
                <a:lnTo>
                  <a:pt x="138906" y="174625"/>
                </a:lnTo>
                <a:lnTo>
                  <a:pt x="142875" y="174625"/>
                </a:lnTo>
                <a:cubicBezTo>
                  <a:pt x="151656" y="174625"/>
                  <a:pt x="158750" y="181719"/>
                  <a:pt x="158750" y="190500"/>
                </a:cubicBezTo>
                <a:lnTo>
                  <a:pt x="158750" y="222250"/>
                </a:lnTo>
                <a:cubicBezTo>
                  <a:pt x="158750" y="231031"/>
                  <a:pt x="151656" y="238125"/>
                  <a:pt x="142875" y="238125"/>
                </a:cubicBezTo>
                <a:lnTo>
                  <a:pt x="111125" y="238125"/>
                </a:lnTo>
                <a:cubicBezTo>
                  <a:pt x="102344" y="238125"/>
                  <a:pt x="95250" y="231031"/>
                  <a:pt x="95250" y="222250"/>
                </a:cubicBezTo>
                <a:lnTo>
                  <a:pt x="95250" y="190500"/>
                </a:lnTo>
                <a:cubicBezTo>
                  <a:pt x="95250" y="181719"/>
                  <a:pt x="102344" y="174625"/>
                  <a:pt x="111125" y="174625"/>
                </a:cubicBezTo>
                <a:lnTo>
                  <a:pt x="115094" y="174625"/>
                </a:lnTo>
                <a:lnTo>
                  <a:pt x="115094" y="134938"/>
                </a:lnTo>
                <a:lnTo>
                  <a:pt x="55563" y="134938"/>
                </a:lnTo>
                <a:cubicBezTo>
                  <a:pt x="48964" y="134938"/>
                  <a:pt x="43656" y="140246"/>
                  <a:pt x="43656" y="146844"/>
                </a:cubicBezTo>
                <a:lnTo>
                  <a:pt x="43656" y="174625"/>
                </a:lnTo>
                <a:lnTo>
                  <a:pt x="47625" y="174625"/>
                </a:lnTo>
                <a:cubicBezTo>
                  <a:pt x="56406" y="174625"/>
                  <a:pt x="63500" y="181719"/>
                  <a:pt x="63500" y="190500"/>
                </a:cubicBezTo>
                <a:lnTo>
                  <a:pt x="63500" y="222250"/>
                </a:lnTo>
                <a:cubicBezTo>
                  <a:pt x="63500" y="231031"/>
                  <a:pt x="56406" y="238125"/>
                  <a:pt x="47625" y="238125"/>
                </a:cubicBezTo>
                <a:lnTo>
                  <a:pt x="15875" y="238125"/>
                </a:lnTo>
                <a:cubicBezTo>
                  <a:pt x="7094" y="238125"/>
                  <a:pt x="0" y="231031"/>
                  <a:pt x="0" y="222250"/>
                </a:cubicBezTo>
                <a:lnTo>
                  <a:pt x="0" y="190500"/>
                </a:lnTo>
                <a:cubicBezTo>
                  <a:pt x="0" y="181719"/>
                  <a:pt x="7094" y="174625"/>
                  <a:pt x="15875" y="174625"/>
                </a:cubicBezTo>
                <a:lnTo>
                  <a:pt x="19844" y="174625"/>
                </a:lnTo>
                <a:lnTo>
                  <a:pt x="19844" y="146844"/>
                </a:lnTo>
                <a:cubicBezTo>
                  <a:pt x="19844" y="127099"/>
                  <a:pt x="35818" y="111125"/>
                  <a:pt x="55563" y="111125"/>
                </a:cubicBezTo>
                <a:lnTo>
                  <a:pt x="115094" y="111125"/>
                </a:lnTo>
                <a:lnTo>
                  <a:pt x="115094" y="79375"/>
                </a:lnTo>
                <a:lnTo>
                  <a:pt x="111125" y="79375"/>
                </a:lnTo>
                <a:cubicBezTo>
                  <a:pt x="102344" y="79375"/>
                  <a:pt x="95250" y="72281"/>
                  <a:pt x="95250" y="63500"/>
                </a:cubicBezTo>
                <a:lnTo>
                  <a:pt x="95250" y="31750"/>
                </a:lnTo>
                <a:close/>
              </a:path>
            </a:pathLst>
          </a:custGeom>
          <a:solidFill>
            <a:srgbClr val="C78B3E"/>
          </a:solidFill>
          <a:ln/>
        </p:spPr>
        <p:txBody>
          <a:bodyPr/>
          <a:lstStyle/>
          <a:p>
            <a:endParaRPr lang="en-US" dirty="0">
              <a:latin typeface="Arial" panose="020B0604020202020204" pitchFamily="34" charset="0"/>
            </a:endParaRPr>
          </a:p>
        </p:txBody>
      </p:sp>
      <p:sp>
        <p:nvSpPr>
          <p:cNvPr id="10" name="Text 7"/>
          <p:cNvSpPr/>
          <p:nvPr/>
        </p:nvSpPr>
        <p:spPr>
          <a:xfrm>
            <a:off x="673100" y="4851400"/>
            <a:ext cx="39370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Start with a summary, then break it down.</a:t>
            </a:r>
            <a:endParaRPr lang="en-US" sz="1600" dirty="0">
              <a:latin typeface="Arial" panose="020B0604020202020204" pitchFamily="34" charset="0"/>
            </a:endParaRPr>
          </a:p>
        </p:txBody>
      </p:sp>
      <p:sp>
        <p:nvSpPr>
          <p:cNvPr id="14" name="TextBox 13">
            <a:extLst>
              <a:ext uri="{FF2B5EF4-FFF2-40B4-BE49-F238E27FC236}">
                <a16:creationId xmlns:a16="http://schemas.microsoft.com/office/drawing/2014/main" id="{D77584F6-C824-4B7A-AA20-18C556E82045}"/>
              </a:ext>
            </a:extLst>
          </p:cNvPr>
          <p:cNvSpPr txBox="1"/>
          <p:nvPr/>
        </p:nvSpPr>
        <p:spPr>
          <a:xfrm>
            <a:off x="3175001" y="6299315"/>
            <a:ext cx="3019814" cy="400110"/>
          </a:xfrm>
          <a:prstGeom prst="rect">
            <a:avLst/>
          </a:prstGeom>
          <a:noFill/>
        </p:spPr>
        <p:txBody>
          <a:bodyPr wrap="square">
            <a:spAutoFit/>
          </a:bodyPr>
          <a:lstStyle/>
          <a:p>
            <a:r>
              <a:rPr lang="en-US" sz="1000" dirty="0">
                <a:latin typeface="Arial" panose="020B0604020202020204" pitchFamily="34" charset="0"/>
                <a:hlinkClick r:id="rId4"/>
              </a:rPr>
              <a:t>https://claude.ai/public/artifacts/a9a18eba-a60e-44ac-9fbd-b5d4c2229bba</a:t>
            </a:r>
            <a:r>
              <a:rPr lang="en-US" sz="1000" dirty="0">
                <a:latin typeface="Arial" panose="020B0604020202020204" pitchFamily="34" charset="0"/>
              </a:rPr>
              <a:t> </a:t>
            </a:r>
          </a:p>
        </p:txBody>
      </p:sp>
      <p:pic>
        <p:nvPicPr>
          <p:cNvPr id="16" name="Picture 15">
            <a:extLst>
              <a:ext uri="{FF2B5EF4-FFF2-40B4-BE49-F238E27FC236}">
                <a16:creationId xmlns:a16="http://schemas.microsoft.com/office/drawing/2014/main" id="{08151E21-C628-4DDB-9CBF-1A9C637192A7}"/>
              </a:ext>
            </a:extLst>
          </p:cNvPr>
          <p:cNvPicPr>
            <a:picLocks noChangeAspect="1"/>
          </p:cNvPicPr>
          <p:nvPr/>
        </p:nvPicPr>
        <p:blipFill>
          <a:blip r:embed="rId5"/>
          <a:stretch>
            <a:fillRect/>
          </a:stretch>
        </p:blipFill>
        <p:spPr>
          <a:xfrm>
            <a:off x="5943600" y="28424"/>
            <a:ext cx="6222105" cy="6801151"/>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name="Slide 14">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47396" y="0"/>
            <a:ext cx="12192000" cy="6858000"/>
          </a:xfrm>
          <a:prstGeom prst="rect">
            <a:avLst/>
          </a:prstGeom>
        </p:spPr>
      </p:pic>
      <p:sp>
        <p:nvSpPr>
          <p:cNvPr id="3" name="Text 0"/>
          <p:cNvSpPr/>
          <p:nvPr/>
        </p:nvSpPr>
        <p:spPr>
          <a:xfrm>
            <a:off x="-222382" y="2118659"/>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AI as a Multimodal Research Powerhouse</a:t>
            </a:r>
            <a:endParaRPr lang="en-US" sz="1600" dirty="0">
              <a:latin typeface="Arial" panose="020B0604020202020204" pitchFamily="34" charset="0"/>
            </a:endParaRPr>
          </a:p>
        </p:txBody>
      </p:sp>
      <p:sp>
        <p:nvSpPr>
          <p:cNvPr id="4" name="Text 1"/>
          <p:cNvSpPr/>
          <p:nvPr/>
        </p:nvSpPr>
        <p:spPr>
          <a:xfrm>
            <a:off x="6218" y="5105400"/>
            <a:ext cx="119126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AI models can synthesize information from diverse sources to create comprehensive analyses and visualizations.</a:t>
            </a:r>
            <a:endParaRPr lang="en-US" sz="1600" b="1" dirty="0">
              <a:latin typeface="Arial" panose="020B0604020202020204" pitchFamily="34" charset="0"/>
            </a:endParaRPr>
          </a:p>
        </p:txBody>
      </p:sp>
      <p:pic>
        <p:nvPicPr>
          <p:cNvPr id="5" name="Image 1" descr="https://kimi-web-img.moonshot.cn/img/www.enago.com/230333403a60f749a7dd85f8d6f1e62461c493b9.png"/>
          <p:cNvPicPr>
            <a:picLocks noChangeAspect="1"/>
          </p:cNvPicPr>
          <p:nvPr/>
        </p:nvPicPr>
        <p:blipFill>
          <a:blip r:embed="rId4"/>
          <a:srcRect l="21333" r="21333"/>
          <a:stretch/>
        </p:blipFill>
        <p:spPr>
          <a:xfrm>
            <a:off x="1004755" y="3352800"/>
            <a:ext cx="1219200" cy="1219200"/>
          </a:xfrm>
          <a:prstGeom prst="roundRect">
            <a:avLst>
              <a:gd name="adj" fmla="val 8333"/>
            </a:avLst>
          </a:prstGeom>
        </p:spPr>
      </p:pic>
      <p:sp>
        <p:nvSpPr>
          <p:cNvPr id="6" name="Text 2"/>
          <p:cNvSpPr/>
          <p:nvPr/>
        </p:nvSpPr>
        <p:spPr>
          <a:xfrm>
            <a:off x="688049" y="4673600"/>
            <a:ext cx="18542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Research Papers</a:t>
            </a:r>
            <a:endParaRPr lang="en-US" sz="1600" dirty="0">
              <a:latin typeface="Arial" panose="020B0604020202020204" pitchFamily="34" charset="0"/>
            </a:endParaRPr>
          </a:p>
        </p:txBody>
      </p:sp>
      <p:sp>
        <p:nvSpPr>
          <p:cNvPr id="7" name="Text 3"/>
          <p:cNvSpPr/>
          <p:nvPr/>
        </p:nvSpPr>
        <p:spPr>
          <a:xfrm>
            <a:off x="2974710" y="3911600"/>
            <a:ext cx="723900" cy="508000"/>
          </a:xfrm>
          <a:prstGeom prst="rect">
            <a:avLst/>
          </a:prstGeom>
          <a:noFill/>
          <a:ln/>
        </p:spPr>
        <p:txBody>
          <a:bodyPr wrap="square" lIns="0" tIns="0" rIns="0" bIns="0" rtlCol="0" anchor="ctr"/>
          <a:lstStyle/>
          <a:p>
            <a:pPr>
              <a:lnSpc>
                <a:spcPct val="90000"/>
              </a:lnSpc>
            </a:pPr>
            <a:r>
              <a:rPr lang="en-US" sz="3600" dirty="0">
                <a:solidFill>
                  <a:srgbClr val="C78B3E"/>
                </a:solidFill>
                <a:latin typeface="Arial" panose="020B0604020202020204" pitchFamily="34" charset="0"/>
                <a:ea typeface="Verdana" panose="020B0604030504040204" pitchFamily="34" charset="0"/>
                <a:cs typeface="Noto Sans SC" pitchFamily="34" charset="-120"/>
              </a:rPr>
              <a:t>+</a:t>
            </a:r>
            <a:endParaRPr lang="en-US" sz="1600" dirty="0">
              <a:latin typeface="Arial" panose="020B0604020202020204" pitchFamily="34" charset="0"/>
            </a:endParaRPr>
          </a:p>
        </p:txBody>
      </p:sp>
      <p:pic>
        <p:nvPicPr>
          <p:cNvPr id="8" name="Image 2" descr="https://kimi-web-img.moonshot.cn/img/b.zol-img.com.cn/82436fd1a467eb22622e7a5879c0dc0248bf0a93.jpg"/>
          <p:cNvPicPr>
            <a:picLocks noChangeAspect="1"/>
          </p:cNvPicPr>
          <p:nvPr/>
        </p:nvPicPr>
        <p:blipFill>
          <a:blip r:embed="rId5"/>
          <a:srcRect l="3545" r="3545"/>
          <a:stretch/>
        </p:blipFill>
        <p:spPr>
          <a:xfrm>
            <a:off x="3992563" y="3352800"/>
            <a:ext cx="1219200" cy="1219200"/>
          </a:xfrm>
          <a:prstGeom prst="roundRect">
            <a:avLst>
              <a:gd name="adj" fmla="val 8333"/>
            </a:avLst>
          </a:prstGeom>
        </p:spPr>
      </p:pic>
      <p:sp>
        <p:nvSpPr>
          <p:cNvPr id="9" name="Text 4"/>
          <p:cNvSpPr/>
          <p:nvPr/>
        </p:nvSpPr>
        <p:spPr>
          <a:xfrm>
            <a:off x="3986609" y="4673600"/>
            <a:ext cx="12319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Excel Data</a:t>
            </a:r>
            <a:endParaRPr lang="en-US" sz="1600" dirty="0">
              <a:latin typeface="Arial" panose="020B0604020202020204" pitchFamily="34" charset="0"/>
            </a:endParaRPr>
          </a:p>
        </p:txBody>
      </p:sp>
      <p:sp>
        <p:nvSpPr>
          <p:cNvPr id="10" name="Text 5"/>
          <p:cNvSpPr/>
          <p:nvPr/>
        </p:nvSpPr>
        <p:spPr>
          <a:xfrm>
            <a:off x="5962518" y="3911600"/>
            <a:ext cx="723900" cy="508000"/>
          </a:xfrm>
          <a:prstGeom prst="rect">
            <a:avLst/>
          </a:prstGeom>
          <a:noFill/>
          <a:ln/>
        </p:spPr>
        <p:txBody>
          <a:bodyPr wrap="square" lIns="0" tIns="0" rIns="0" bIns="0" rtlCol="0" anchor="ctr"/>
          <a:lstStyle/>
          <a:p>
            <a:pPr>
              <a:lnSpc>
                <a:spcPct val="90000"/>
              </a:lnSpc>
            </a:pPr>
            <a:r>
              <a:rPr lang="en-US" sz="3600" dirty="0">
                <a:solidFill>
                  <a:srgbClr val="C78B3E"/>
                </a:solidFill>
                <a:latin typeface="Arial" panose="020B0604020202020204" pitchFamily="34" charset="0"/>
                <a:ea typeface="Verdana" panose="020B0604030504040204" pitchFamily="34" charset="0"/>
                <a:cs typeface="Noto Sans SC" pitchFamily="34" charset="-120"/>
              </a:rPr>
              <a:t>+</a:t>
            </a:r>
            <a:endParaRPr lang="en-US" sz="1600" dirty="0">
              <a:latin typeface="Arial" panose="020B0604020202020204" pitchFamily="34" charset="0"/>
            </a:endParaRPr>
          </a:p>
        </p:txBody>
      </p:sp>
      <p:pic>
        <p:nvPicPr>
          <p:cNvPr id="11" name="Image 3" descr="https://kimi-web-img.moonshot.cn/img/cnc.ef-cdn.com/dcffa0f8234e1e58b73ac014cf0ce50e52281934.jpg"/>
          <p:cNvPicPr>
            <a:picLocks noChangeAspect="1"/>
          </p:cNvPicPr>
          <p:nvPr/>
        </p:nvPicPr>
        <p:blipFill>
          <a:blip r:embed="rId6"/>
          <a:srcRect l="15686" r="15686"/>
          <a:stretch/>
        </p:blipFill>
        <p:spPr>
          <a:xfrm>
            <a:off x="6980370" y="3352800"/>
            <a:ext cx="1219200" cy="1219200"/>
          </a:xfrm>
          <a:prstGeom prst="roundRect">
            <a:avLst>
              <a:gd name="adj" fmla="val 8333"/>
            </a:avLst>
          </a:prstGeom>
        </p:spPr>
      </p:pic>
      <p:sp>
        <p:nvSpPr>
          <p:cNvPr id="12" name="Text 6"/>
          <p:cNvSpPr/>
          <p:nvPr/>
        </p:nvSpPr>
        <p:spPr>
          <a:xfrm>
            <a:off x="6799792" y="4673600"/>
            <a:ext cx="15748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Video Content</a:t>
            </a:r>
            <a:endParaRPr lang="en-US" sz="1600" dirty="0">
              <a:latin typeface="Arial" panose="020B0604020202020204" pitchFamily="34" charset="0"/>
            </a:endParaRPr>
          </a:p>
        </p:txBody>
      </p:sp>
      <p:sp>
        <p:nvSpPr>
          <p:cNvPr id="13" name="Text 7"/>
          <p:cNvSpPr/>
          <p:nvPr/>
        </p:nvSpPr>
        <p:spPr>
          <a:xfrm>
            <a:off x="8950325" y="3911600"/>
            <a:ext cx="723900" cy="508000"/>
          </a:xfrm>
          <a:prstGeom prst="rect">
            <a:avLst/>
          </a:prstGeom>
          <a:noFill/>
          <a:ln/>
        </p:spPr>
        <p:txBody>
          <a:bodyPr wrap="square" lIns="0" tIns="0" rIns="0" bIns="0" rtlCol="0" anchor="ctr"/>
          <a:lstStyle/>
          <a:p>
            <a:pPr>
              <a:lnSpc>
                <a:spcPct val="90000"/>
              </a:lnSpc>
            </a:pPr>
            <a:r>
              <a:rPr lang="en-US" sz="3600" dirty="0">
                <a:solidFill>
                  <a:srgbClr val="C78B3E"/>
                </a:solidFill>
                <a:latin typeface="Arial" panose="020B0604020202020204" pitchFamily="34" charset="0"/>
                <a:ea typeface="Verdana" panose="020B0604030504040204" pitchFamily="34" charset="0"/>
                <a:cs typeface="Noto Sans SC" pitchFamily="34" charset="-120"/>
              </a:rPr>
              <a:t>=</a:t>
            </a:r>
            <a:endParaRPr lang="en-US" sz="1600" dirty="0">
              <a:latin typeface="Arial" panose="020B0604020202020204" pitchFamily="34" charset="0"/>
            </a:endParaRPr>
          </a:p>
        </p:txBody>
      </p:sp>
      <p:pic>
        <p:nvPicPr>
          <p:cNvPr id="14" name="Image 4" descr="https://kimi-web-img.moonshot.cn/img/www.simplilearn.com/a1fa0c6b165ad7d60c369d41e26042e49af8316f.jpg"/>
          <p:cNvPicPr>
            <a:picLocks noChangeAspect="1"/>
          </p:cNvPicPr>
          <p:nvPr/>
        </p:nvPicPr>
        <p:blipFill>
          <a:blip r:embed="rId7"/>
          <a:srcRect l="21875" r="21875"/>
          <a:stretch/>
        </p:blipFill>
        <p:spPr>
          <a:xfrm>
            <a:off x="9968178" y="3352800"/>
            <a:ext cx="1219200" cy="1219200"/>
          </a:xfrm>
          <a:prstGeom prst="roundRect">
            <a:avLst>
              <a:gd name="adj" fmla="val 8333"/>
            </a:avLst>
          </a:prstGeom>
        </p:spPr>
      </p:pic>
      <p:sp>
        <p:nvSpPr>
          <p:cNvPr id="15" name="Text 8"/>
          <p:cNvSpPr/>
          <p:nvPr/>
        </p:nvSpPr>
        <p:spPr>
          <a:xfrm>
            <a:off x="9601068" y="4673600"/>
            <a:ext cx="19558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Insights &amp; Visuals</a:t>
            </a:r>
            <a:endParaRPr lang="en-US" sz="1600" dirty="0">
              <a:latin typeface="Arial" panose="020B0604020202020204"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name="Slide 22">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 y="17780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Multimodal AI Models : Beyond Text</a:t>
            </a:r>
            <a:endParaRPr lang="en-US" sz="1600" dirty="0">
              <a:latin typeface="Arial" panose="020B0604020202020204" pitchFamily="34" charset="0"/>
            </a:endParaRPr>
          </a:p>
        </p:txBody>
      </p:sp>
      <p:sp>
        <p:nvSpPr>
          <p:cNvPr id="4" name="Text 1"/>
          <p:cNvSpPr/>
          <p:nvPr/>
        </p:nvSpPr>
        <p:spPr>
          <a:xfrm>
            <a:off x="139700" y="2489200"/>
            <a:ext cx="11912600" cy="355600"/>
          </a:xfrm>
          <a:prstGeom prst="rect">
            <a:avLst/>
          </a:prstGeom>
          <a:noFill/>
          <a:ln/>
        </p:spPr>
        <p:txBody>
          <a:bodyPr wrap="square" lIns="0" tIns="0" rIns="0" bIns="0" rtlCol="0" anchor="ctr"/>
          <a:lstStyle/>
          <a:p>
            <a:pPr algn="ct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Advanced models like GPT-4o, Sonnet 4.5, and Gemini 2.5 Pro handle diverse inputs and outputs.</a:t>
            </a:r>
            <a:endParaRPr lang="en-US" sz="1600" dirty="0">
              <a:latin typeface="Arial" panose="020B0604020202020204" pitchFamily="34" charset="0"/>
            </a:endParaRPr>
          </a:p>
        </p:txBody>
      </p:sp>
      <p:sp>
        <p:nvSpPr>
          <p:cNvPr id="5" name="Shape 2"/>
          <p:cNvSpPr/>
          <p:nvPr/>
        </p:nvSpPr>
        <p:spPr>
          <a:xfrm>
            <a:off x="254000" y="3251200"/>
            <a:ext cx="3695700" cy="1828800"/>
          </a:xfrm>
          <a:custGeom>
            <a:avLst/>
            <a:gdLst/>
            <a:ahLst/>
            <a:cxnLst/>
            <a:rect l="l" t="t" r="r" b="b"/>
            <a:pathLst>
              <a:path w="3695700" h="1828800">
                <a:moveTo>
                  <a:pt x="101608" y="0"/>
                </a:moveTo>
                <a:lnTo>
                  <a:pt x="3594092" y="0"/>
                </a:lnTo>
                <a:cubicBezTo>
                  <a:pt x="3650208" y="0"/>
                  <a:pt x="3695700" y="45492"/>
                  <a:pt x="3695700" y="101608"/>
                </a:cubicBezTo>
                <a:lnTo>
                  <a:pt x="3695700" y="1727192"/>
                </a:lnTo>
                <a:cubicBezTo>
                  <a:pt x="3695700" y="1783308"/>
                  <a:pt x="3650208" y="1828800"/>
                  <a:pt x="3594092" y="1828800"/>
                </a:cubicBezTo>
                <a:lnTo>
                  <a:pt x="101608" y="1828800"/>
                </a:lnTo>
                <a:cubicBezTo>
                  <a:pt x="45492" y="1828800"/>
                  <a:pt x="0" y="1783308"/>
                  <a:pt x="0" y="1727192"/>
                </a:cubicBezTo>
                <a:lnTo>
                  <a:pt x="0" y="101608"/>
                </a:lnTo>
                <a:cubicBezTo>
                  <a:pt x="0" y="45529"/>
                  <a:pt x="45529" y="0"/>
                  <a:pt x="101608" y="0"/>
                </a:cubicBezTo>
                <a:close/>
              </a:path>
            </a:pathLst>
          </a:custGeom>
          <a:solidFill>
            <a:srgbClr val="B01F23">
              <a:alpha val="10196"/>
            </a:srgbClr>
          </a:solidFill>
          <a:ln/>
        </p:spPr>
        <p:txBody>
          <a:bodyPr/>
          <a:lstStyle/>
          <a:p>
            <a:endParaRPr lang="en-US" dirty="0">
              <a:latin typeface="Arial" panose="020B0604020202020204" pitchFamily="34" charset="0"/>
            </a:endParaRPr>
          </a:p>
        </p:txBody>
      </p:sp>
      <p:sp>
        <p:nvSpPr>
          <p:cNvPr id="6" name="Shape 3"/>
          <p:cNvSpPr/>
          <p:nvPr/>
        </p:nvSpPr>
        <p:spPr>
          <a:xfrm>
            <a:off x="1833033" y="3454400"/>
            <a:ext cx="533400" cy="609600"/>
          </a:xfrm>
          <a:custGeom>
            <a:avLst/>
            <a:gdLst/>
            <a:ahLst/>
            <a:cxnLst/>
            <a:rect l="l" t="t" r="r" b="b"/>
            <a:pathLst>
              <a:path w="533400" h="609600">
                <a:moveTo>
                  <a:pt x="76200" y="38100"/>
                </a:moveTo>
                <a:cubicBezTo>
                  <a:pt x="34171" y="38100"/>
                  <a:pt x="0" y="72271"/>
                  <a:pt x="0" y="114300"/>
                </a:cubicBezTo>
                <a:lnTo>
                  <a:pt x="0" y="495300"/>
                </a:lnTo>
                <a:cubicBezTo>
                  <a:pt x="0" y="537329"/>
                  <a:pt x="34171" y="571500"/>
                  <a:pt x="76200" y="571500"/>
                </a:cubicBezTo>
                <a:lnTo>
                  <a:pt x="457200" y="571500"/>
                </a:lnTo>
                <a:cubicBezTo>
                  <a:pt x="499229" y="571500"/>
                  <a:pt x="533400" y="537329"/>
                  <a:pt x="533400" y="495300"/>
                </a:cubicBezTo>
                <a:lnTo>
                  <a:pt x="533400" y="114300"/>
                </a:lnTo>
                <a:cubicBezTo>
                  <a:pt x="533400" y="72271"/>
                  <a:pt x="499229" y="38100"/>
                  <a:pt x="457200" y="38100"/>
                </a:cubicBezTo>
                <a:lnTo>
                  <a:pt x="76200" y="38100"/>
                </a:lnTo>
                <a:close/>
                <a:moveTo>
                  <a:pt x="152400" y="133350"/>
                </a:moveTo>
                <a:cubicBezTo>
                  <a:pt x="183942" y="133350"/>
                  <a:pt x="209550" y="158958"/>
                  <a:pt x="209550" y="190500"/>
                </a:cubicBezTo>
                <a:cubicBezTo>
                  <a:pt x="209550" y="222042"/>
                  <a:pt x="183942" y="247650"/>
                  <a:pt x="152400" y="247650"/>
                </a:cubicBezTo>
                <a:cubicBezTo>
                  <a:pt x="120858" y="247650"/>
                  <a:pt x="95250" y="222042"/>
                  <a:pt x="95250" y="190500"/>
                </a:cubicBezTo>
                <a:cubicBezTo>
                  <a:pt x="95250" y="158958"/>
                  <a:pt x="120858" y="133350"/>
                  <a:pt x="152400" y="133350"/>
                </a:cubicBezTo>
                <a:close/>
                <a:moveTo>
                  <a:pt x="323850" y="266700"/>
                </a:moveTo>
                <a:cubicBezTo>
                  <a:pt x="333851" y="266700"/>
                  <a:pt x="343019" y="271939"/>
                  <a:pt x="348258" y="280392"/>
                </a:cubicBezTo>
                <a:lnTo>
                  <a:pt x="453033" y="451842"/>
                </a:lnTo>
                <a:cubicBezTo>
                  <a:pt x="458391" y="460653"/>
                  <a:pt x="458629" y="471726"/>
                  <a:pt x="453628" y="480774"/>
                </a:cubicBezTo>
                <a:cubicBezTo>
                  <a:pt x="448628" y="489823"/>
                  <a:pt x="438983" y="495300"/>
                  <a:pt x="428625" y="495300"/>
                </a:cubicBezTo>
                <a:lnTo>
                  <a:pt x="104775" y="495300"/>
                </a:lnTo>
                <a:cubicBezTo>
                  <a:pt x="94178" y="495300"/>
                  <a:pt x="84296" y="489347"/>
                  <a:pt x="79415" y="479941"/>
                </a:cubicBezTo>
                <a:cubicBezTo>
                  <a:pt x="74533" y="470535"/>
                  <a:pt x="75248" y="459105"/>
                  <a:pt x="81320" y="450413"/>
                </a:cubicBezTo>
                <a:lnTo>
                  <a:pt x="147995" y="355163"/>
                </a:lnTo>
                <a:cubicBezTo>
                  <a:pt x="153353" y="347543"/>
                  <a:pt x="162044" y="343019"/>
                  <a:pt x="171450" y="343019"/>
                </a:cubicBezTo>
                <a:cubicBezTo>
                  <a:pt x="180856" y="343019"/>
                  <a:pt x="189548" y="347543"/>
                  <a:pt x="194905" y="355163"/>
                </a:cubicBezTo>
                <a:lnTo>
                  <a:pt x="226338" y="400169"/>
                </a:lnTo>
                <a:lnTo>
                  <a:pt x="299442" y="280511"/>
                </a:lnTo>
                <a:cubicBezTo>
                  <a:pt x="304681" y="272058"/>
                  <a:pt x="313849" y="266819"/>
                  <a:pt x="323850" y="266819"/>
                </a:cubicBezTo>
                <a:close/>
              </a:path>
            </a:pathLst>
          </a:custGeom>
          <a:solidFill>
            <a:srgbClr val="B01F23"/>
          </a:solidFill>
          <a:ln/>
        </p:spPr>
        <p:txBody>
          <a:bodyPr/>
          <a:lstStyle/>
          <a:p>
            <a:endParaRPr lang="en-US" dirty="0">
              <a:latin typeface="Arial" panose="020B0604020202020204" pitchFamily="34" charset="0"/>
            </a:endParaRPr>
          </a:p>
        </p:txBody>
      </p:sp>
      <p:sp>
        <p:nvSpPr>
          <p:cNvPr id="7" name="Text 4"/>
          <p:cNvSpPr/>
          <p:nvPr/>
        </p:nvSpPr>
        <p:spPr>
          <a:xfrm>
            <a:off x="1199753" y="4216400"/>
            <a:ext cx="18034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Text + Image</a:t>
            </a:r>
            <a:endParaRPr lang="en-US" sz="1600" dirty="0">
              <a:latin typeface="Arial" panose="020B0604020202020204" pitchFamily="34" charset="0"/>
            </a:endParaRPr>
          </a:p>
        </p:txBody>
      </p:sp>
      <p:sp>
        <p:nvSpPr>
          <p:cNvPr id="8" name="Text 5"/>
          <p:cNvSpPr/>
          <p:nvPr/>
        </p:nvSpPr>
        <p:spPr>
          <a:xfrm>
            <a:off x="518583" y="4622800"/>
            <a:ext cx="31623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Art analysis, architectural speculation.</a:t>
            </a:r>
            <a:endParaRPr lang="en-US" sz="1600" dirty="0">
              <a:latin typeface="Arial" panose="020B0604020202020204" pitchFamily="34" charset="0"/>
            </a:endParaRPr>
          </a:p>
        </p:txBody>
      </p:sp>
      <p:sp>
        <p:nvSpPr>
          <p:cNvPr id="9" name="Shape 6"/>
          <p:cNvSpPr/>
          <p:nvPr/>
        </p:nvSpPr>
        <p:spPr>
          <a:xfrm>
            <a:off x="4250267" y="3251200"/>
            <a:ext cx="3695700" cy="1828800"/>
          </a:xfrm>
          <a:custGeom>
            <a:avLst/>
            <a:gdLst/>
            <a:ahLst/>
            <a:cxnLst/>
            <a:rect l="l" t="t" r="r" b="b"/>
            <a:pathLst>
              <a:path w="3695700" h="1828800">
                <a:moveTo>
                  <a:pt x="101608" y="0"/>
                </a:moveTo>
                <a:lnTo>
                  <a:pt x="3594092" y="0"/>
                </a:lnTo>
                <a:cubicBezTo>
                  <a:pt x="3650208" y="0"/>
                  <a:pt x="3695700" y="45492"/>
                  <a:pt x="3695700" y="101608"/>
                </a:cubicBezTo>
                <a:lnTo>
                  <a:pt x="3695700" y="1727192"/>
                </a:lnTo>
                <a:cubicBezTo>
                  <a:pt x="3695700" y="1783308"/>
                  <a:pt x="3650208" y="1828800"/>
                  <a:pt x="3594092" y="1828800"/>
                </a:cubicBezTo>
                <a:lnTo>
                  <a:pt x="101608" y="1828800"/>
                </a:lnTo>
                <a:cubicBezTo>
                  <a:pt x="45492" y="1828800"/>
                  <a:pt x="0" y="1783308"/>
                  <a:pt x="0" y="1727192"/>
                </a:cubicBezTo>
                <a:lnTo>
                  <a:pt x="0" y="101608"/>
                </a:lnTo>
                <a:cubicBezTo>
                  <a:pt x="0" y="45529"/>
                  <a:pt x="45529" y="0"/>
                  <a:pt x="101608" y="0"/>
                </a:cubicBezTo>
                <a:close/>
              </a:path>
            </a:pathLst>
          </a:custGeom>
          <a:solidFill>
            <a:srgbClr val="C78B3E">
              <a:alpha val="10196"/>
            </a:srgbClr>
          </a:solidFill>
          <a:ln/>
        </p:spPr>
        <p:txBody>
          <a:bodyPr/>
          <a:lstStyle/>
          <a:p>
            <a:endParaRPr lang="en-US" dirty="0">
              <a:latin typeface="Arial" panose="020B0604020202020204" pitchFamily="34" charset="0"/>
            </a:endParaRPr>
          </a:p>
        </p:txBody>
      </p:sp>
      <p:sp>
        <p:nvSpPr>
          <p:cNvPr id="10" name="Shape 7"/>
          <p:cNvSpPr/>
          <p:nvPr/>
        </p:nvSpPr>
        <p:spPr>
          <a:xfrm>
            <a:off x="5829300" y="3454400"/>
            <a:ext cx="533400" cy="609600"/>
          </a:xfrm>
          <a:custGeom>
            <a:avLst/>
            <a:gdLst/>
            <a:ahLst/>
            <a:cxnLst/>
            <a:rect l="l" t="t" r="r" b="b"/>
            <a:pathLst>
              <a:path w="533400" h="609600">
                <a:moveTo>
                  <a:pt x="304800" y="190500"/>
                </a:moveTo>
                <a:lnTo>
                  <a:pt x="304800" y="304800"/>
                </a:lnTo>
                <a:lnTo>
                  <a:pt x="457200" y="304800"/>
                </a:lnTo>
                <a:lnTo>
                  <a:pt x="457200" y="190500"/>
                </a:lnTo>
                <a:lnTo>
                  <a:pt x="304800" y="190500"/>
                </a:lnTo>
                <a:close/>
                <a:moveTo>
                  <a:pt x="228600" y="190500"/>
                </a:moveTo>
                <a:lnTo>
                  <a:pt x="76200" y="190500"/>
                </a:lnTo>
                <a:lnTo>
                  <a:pt x="76200" y="304800"/>
                </a:lnTo>
                <a:lnTo>
                  <a:pt x="228600" y="304800"/>
                </a:lnTo>
                <a:lnTo>
                  <a:pt x="228600" y="190500"/>
                </a:lnTo>
                <a:close/>
                <a:moveTo>
                  <a:pt x="0" y="381000"/>
                </a:moveTo>
                <a:lnTo>
                  <a:pt x="0" y="114300"/>
                </a:lnTo>
                <a:cubicBezTo>
                  <a:pt x="0" y="72271"/>
                  <a:pt x="34171" y="38100"/>
                  <a:pt x="76200" y="38100"/>
                </a:cubicBezTo>
                <a:lnTo>
                  <a:pt x="457200" y="38100"/>
                </a:lnTo>
                <a:cubicBezTo>
                  <a:pt x="499229" y="38100"/>
                  <a:pt x="533400" y="72271"/>
                  <a:pt x="533400" y="114300"/>
                </a:cubicBezTo>
                <a:lnTo>
                  <a:pt x="533400" y="495300"/>
                </a:lnTo>
                <a:cubicBezTo>
                  <a:pt x="533400" y="537329"/>
                  <a:pt x="499229" y="571500"/>
                  <a:pt x="457200" y="571500"/>
                </a:cubicBezTo>
                <a:lnTo>
                  <a:pt x="76200" y="571500"/>
                </a:lnTo>
                <a:cubicBezTo>
                  <a:pt x="34171" y="571500"/>
                  <a:pt x="0" y="537329"/>
                  <a:pt x="0" y="495300"/>
                </a:cubicBezTo>
                <a:lnTo>
                  <a:pt x="0" y="381000"/>
                </a:lnTo>
                <a:close/>
                <a:moveTo>
                  <a:pt x="457200" y="381000"/>
                </a:moveTo>
                <a:lnTo>
                  <a:pt x="304800" y="381000"/>
                </a:lnTo>
                <a:lnTo>
                  <a:pt x="304800" y="495300"/>
                </a:lnTo>
                <a:lnTo>
                  <a:pt x="457200" y="495300"/>
                </a:lnTo>
                <a:lnTo>
                  <a:pt x="457200" y="381000"/>
                </a:lnTo>
                <a:close/>
                <a:moveTo>
                  <a:pt x="228600" y="495300"/>
                </a:moveTo>
                <a:lnTo>
                  <a:pt x="228600" y="381000"/>
                </a:lnTo>
                <a:lnTo>
                  <a:pt x="76200" y="381000"/>
                </a:lnTo>
                <a:lnTo>
                  <a:pt x="76200" y="495300"/>
                </a:lnTo>
                <a:lnTo>
                  <a:pt x="228600" y="495300"/>
                </a:lnTo>
                <a:close/>
              </a:path>
            </a:pathLst>
          </a:custGeom>
          <a:solidFill>
            <a:srgbClr val="C78B3E"/>
          </a:solidFill>
          <a:ln/>
        </p:spPr>
        <p:txBody>
          <a:bodyPr/>
          <a:lstStyle/>
          <a:p>
            <a:endParaRPr lang="en-US" dirty="0">
              <a:latin typeface="Arial" panose="020B0604020202020204" pitchFamily="34" charset="0"/>
            </a:endParaRPr>
          </a:p>
        </p:txBody>
      </p:sp>
      <p:sp>
        <p:nvSpPr>
          <p:cNvPr id="11" name="Text 8"/>
          <p:cNvSpPr/>
          <p:nvPr/>
        </p:nvSpPr>
        <p:spPr>
          <a:xfrm>
            <a:off x="5287830" y="4216400"/>
            <a:ext cx="16129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Text + Data</a:t>
            </a:r>
            <a:endParaRPr lang="en-US" sz="1600" dirty="0">
              <a:latin typeface="Arial" panose="020B0604020202020204" pitchFamily="34" charset="0"/>
            </a:endParaRPr>
          </a:p>
        </p:txBody>
      </p:sp>
      <p:sp>
        <p:nvSpPr>
          <p:cNvPr id="12" name="Text 9"/>
          <p:cNvSpPr/>
          <p:nvPr/>
        </p:nvSpPr>
        <p:spPr>
          <a:xfrm>
            <a:off x="4791737" y="4622800"/>
            <a:ext cx="26035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Summarize trends from charts.</a:t>
            </a:r>
            <a:endParaRPr lang="en-US" sz="1600" dirty="0">
              <a:latin typeface="Arial" panose="020B0604020202020204" pitchFamily="34" charset="0"/>
            </a:endParaRPr>
          </a:p>
        </p:txBody>
      </p:sp>
      <p:sp>
        <p:nvSpPr>
          <p:cNvPr id="13" name="Shape 10"/>
          <p:cNvSpPr/>
          <p:nvPr/>
        </p:nvSpPr>
        <p:spPr>
          <a:xfrm>
            <a:off x="8246534" y="3251200"/>
            <a:ext cx="3695700" cy="1828800"/>
          </a:xfrm>
          <a:custGeom>
            <a:avLst/>
            <a:gdLst/>
            <a:ahLst/>
            <a:cxnLst/>
            <a:rect l="l" t="t" r="r" b="b"/>
            <a:pathLst>
              <a:path w="3695700" h="1828800">
                <a:moveTo>
                  <a:pt x="101608" y="0"/>
                </a:moveTo>
                <a:lnTo>
                  <a:pt x="3594092" y="0"/>
                </a:lnTo>
                <a:cubicBezTo>
                  <a:pt x="3650208" y="0"/>
                  <a:pt x="3695700" y="45492"/>
                  <a:pt x="3695700" y="101608"/>
                </a:cubicBezTo>
                <a:lnTo>
                  <a:pt x="3695700" y="1727192"/>
                </a:lnTo>
                <a:cubicBezTo>
                  <a:pt x="3695700" y="1783308"/>
                  <a:pt x="3650208" y="1828800"/>
                  <a:pt x="3594092" y="1828800"/>
                </a:cubicBezTo>
                <a:lnTo>
                  <a:pt x="101608" y="1828800"/>
                </a:lnTo>
                <a:cubicBezTo>
                  <a:pt x="45492" y="1828800"/>
                  <a:pt x="0" y="1783308"/>
                  <a:pt x="0" y="1727192"/>
                </a:cubicBezTo>
                <a:lnTo>
                  <a:pt x="0" y="101608"/>
                </a:lnTo>
                <a:cubicBezTo>
                  <a:pt x="0" y="45529"/>
                  <a:pt x="45529" y="0"/>
                  <a:pt x="101608" y="0"/>
                </a:cubicBezTo>
                <a:close/>
              </a:path>
            </a:pathLst>
          </a:custGeom>
          <a:solidFill>
            <a:srgbClr val="2A6F76">
              <a:alpha val="10196"/>
            </a:srgbClr>
          </a:solidFill>
          <a:ln/>
        </p:spPr>
        <p:txBody>
          <a:bodyPr/>
          <a:lstStyle/>
          <a:p>
            <a:endParaRPr lang="en-US" dirty="0">
              <a:latin typeface="Arial" panose="020B0604020202020204" pitchFamily="34" charset="0"/>
            </a:endParaRPr>
          </a:p>
        </p:txBody>
      </p:sp>
      <p:sp>
        <p:nvSpPr>
          <p:cNvPr id="14" name="Shape 11"/>
          <p:cNvSpPr/>
          <p:nvPr/>
        </p:nvSpPr>
        <p:spPr>
          <a:xfrm>
            <a:off x="9749367" y="3454400"/>
            <a:ext cx="685800" cy="609600"/>
          </a:xfrm>
          <a:custGeom>
            <a:avLst/>
            <a:gdLst/>
            <a:ahLst/>
            <a:cxnLst/>
            <a:rect l="l" t="t" r="r" b="b"/>
            <a:pathLst>
              <a:path w="685800" h="609600">
                <a:moveTo>
                  <a:pt x="114300" y="76200"/>
                </a:moveTo>
                <a:cubicBezTo>
                  <a:pt x="72271" y="76200"/>
                  <a:pt x="38100" y="110371"/>
                  <a:pt x="38100" y="152400"/>
                </a:cubicBezTo>
                <a:lnTo>
                  <a:pt x="38100" y="457200"/>
                </a:lnTo>
                <a:cubicBezTo>
                  <a:pt x="38100" y="499229"/>
                  <a:pt x="72271" y="533400"/>
                  <a:pt x="114300" y="533400"/>
                </a:cubicBezTo>
                <a:lnTo>
                  <a:pt x="419100" y="533400"/>
                </a:lnTo>
                <a:cubicBezTo>
                  <a:pt x="461129" y="533400"/>
                  <a:pt x="495300" y="499229"/>
                  <a:pt x="495300" y="457200"/>
                </a:cubicBezTo>
                <a:lnTo>
                  <a:pt x="495300" y="152400"/>
                </a:lnTo>
                <a:cubicBezTo>
                  <a:pt x="495300" y="110371"/>
                  <a:pt x="461129" y="76200"/>
                  <a:pt x="419100" y="76200"/>
                </a:cubicBezTo>
                <a:lnTo>
                  <a:pt x="114300" y="76200"/>
                </a:lnTo>
                <a:close/>
                <a:moveTo>
                  <a:pt x="552450" y="400050"/>
                </a:moveTo>
                <a:lnTo>
                  <a:pt x="639961" y="470059"/>
                </a:lnTo>
                <a:cubicBezTo>
                  <a:pt x="644962" y="474107"/>
                  <a:pt x="651153" y="476250"/>
                  <a:pt x="657582" y="476250"/>
                </a:cubicBezTo>
                <a:cubicBezTo>
                  <a:pt x="673179" y="476250"/>
                  <a:pt x="685800" y="463629"/>
                  <a:pt x="685800" y="448032"/>
                </a:cubicBezTo>
                <a:lnTo>
                  <a:pt x="685800" y="161568"/>
                </a:lnTo>
                <a:cubicBezTo>
                  <a:pt x="685800" y="145971"/>
                  <a:pt x="673179" y="133350"/>
                  <a:pt x="657582" y="133350"/>
                </a:cubicBezTo>
                <a:cubicBezTo>
                  <a:pt x="651153" y="133350"/>
                  <a:pt x="644962" y="135493"/>
                  <a:pt x="639961" y="139541"/>
                </a:cubicBezTo>
                <a:lnTo>
                  <a:pt x="552450" y="209550"/>
                </a:lnTo>
                <a:lnTo>
                  <a:pt x="552450" y="400050"/>
                </a:lnTo>
                <a:close/>
              </a:path>
            </a:pathLst>
          </a:custGeom>
          <a:solidFill>
            <a:srgbClr val="2A6F76"/>
          </a:solidFill>
          <a:ln/>
        </p:spPr>
        <p:txBody>
          <a:bodyPr/>
          <a:lstStyle/>
          <a:p>
            <a:endParaRPr lang="en-US" dirty="0">
              <a:latin typeface="Arial" panose="020B0604020202020204" pitchFamily="34" charset="0"/>
            </a:endParaRPr>
          </a:p>
        </p:txBody>
      </p:sp>
      <p:sp>
        <p:nvSpPr>
          <p:cNvPr id="15" name="Text 12"/>
          <p:cNvSpPr/>
          <p:nvPr/>
        </p:nvSpPr>
        <p:spPr>
          <a:xfrm>
            <a:off x="9213586" y="4216400"/>
            <a:ext cx="17526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Text + Video</a:t>
            </a:r>
            <a:endParaRPr lang="en-US" sz="1600" dirty="0">
              <a:latin typeface="Arial" panose="020B0604020202020204" pitchFamily="34" charset="0"/>
            </a:endParaRPr>
          </a:p>
        </p:txBody>
      </p:sp>
      <p:sp>
        <p:nvSpPr>
          <p:cNvPr id="16" name="Text 13"/>
          <p:cNvSpPr/>
          <p:nvPr/>
        </p:nvSpPr>
        <p:spPr>
          <a:xfrm>
            <a:off x="8372740" y="4622800"/>
            <a:ext cx="34417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Summarize lectures, create study guides.</a:t>
            </a:r>
            <a:endParaRPr lang="en-US" sz="1600" dirty="0">
              <a:latin typeface="Arial" panose="020B0604020202020204" pitchFamily="34" charset="0"/>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name="Slide 15">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63241"/>
            <a:ext cx="12192000" cy="6858000"/>
          </a:xfrm>
          <a:prstGeom prst="rect">
            <a:avLst/>
          </a:prstGeom>
        </p:spPr>
      </p:pic>
      <p:sp>
        <p:nvSpPr>
          <p:cNvPr id="3" name="Text 0"/>
          <p:cNvSpPr/>
          <p:nvPr/>
        </p:nvSpPr>
        <p:spPr>
          <a:xfrm>
            <a:off x="463550" y="2618426"/>
            <a:ext cx="5435600" cy="1016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Systematic Review &amp; Synthesis</a:t>
            </a:r>
            <a:endParaRPr lang="en-US" sz="1600" dirty="0">
              <a:latin typeface="Arial" panose="020B0604020202020204" pitchFamily="34" charset="0"/>
            </a:endParaRPr>
          </a:p>
        </p:txBody>
      </p:sp>
      <p:sp>
        <p:nvSpPr>
          <p:cNvPr id="4" name="Text 1"/>
          <p:cNvSpPr/>
          <p:nvPr/>
        </p:nvSpPr>
        <p:spPr>
          <a:xfrm>
            <a:off x="412750" y="1038258"/>
            <a:ext cx="5435600" cy="14224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AI can structure and accelerate the creation of comprehensive research reviews by helping to organize, analyze, and synthesize vast amounts of literature.</a:t>
            </a:r>
            <a:endParaRPr lang="en-US" sz="1600" dirty="0">
              <a:latin typeface="Arial" panose="020B0604020202020204" pitchFamily="34" charset="0"/>
            </a:endParaRPr>
          </a:p>
        </p:txBody>
      </p:sp>
      <p:sp>
        <p:nvSpPr>
          <p:cNvPr id="5" name="Shape 2"/>
          <p:cNvSpPr/>
          <p:nvPr/>
        </p:nvSpPr>
        <p:spPr>
          <a:xfrm>
            <a:off x="285750" y="4318000"/>
            <a:ext cx="254000" cy="254000"/>
          </a:xfrm>
          <a:custGeom>
            <a:avLst/>
            <a:gdLst/>
            <a:ahLst/>
            <a:cxnLst/>
            <a:rect l="l" t="t" r="r" b="b"/>
            <a:pathLst>
              <a:path w="254000" h="254000">
                <a:moveTo>
                  <a:pt x="127000" y="75406"/>
                </a:moveTo>
                <a:cubicBezTo>
                  <a:pt x="151095" y="75406"/>
                  <a:pt x="170656" y="55845"/>
                  <a:pt x="170656" y="31750"/>
                </a:cubicBezTo>
                <a:cubicBezTo>
                  <a:pt x="170656" y="7655"/>
                  <a:pt x="151095" y="-11906"/>
                  <a:pt x="127000" y="-11906"/>
                </a:cubicBezTo>
                <a:cubicBezTo>
                  <a:pt x="102905" y="-11906"/>
                  <a:pt x="83344" y="7655"/>
                  <a:pt x="83344" y="31750"/>
                </a:cubicBezTo>
                <a:cubicBezTo>
                  <a:pt x="83344" y="55845"/>
                  <a:pt x="102905" y="75406"/>
                  <a:pt x="127000" y="75406"/>
                </a:cubicBezTo>
                <a:close/>
                <a:moveTo>
                  <a:pt x="127000" y="223589"/>
                </a:moveTo>
                <a:lnTo>
                  <a:pt x="127000" y="149523"/>
                </a:lnTo>
                <a:cubicBezTo>
                  <a:pt x="135086" y="146149"/>
                  <a:pt x="143321" y="142726"/>
                  <a:pt x="151656" y="139254"/>
                </a:cubicBezTo>
                <a:cubicBezTo>
                  <a:pt x="171004" y="131217"/>
                  <a:pt x="191740" y="127050"/>
                  <a:pt x="212725" y="127050"/>
                </a:cubicBezTo>
                <a:lnTo>
                  <a:pt x="222250" y="127050"/>
                </a:lnTo>
                <a:lnTo>
                  <a:pt x="222250" y="206425"/>
                </a:lnTo>
                <a:lnTo>
                  <a:pt x="212725" y="206425"/>
                </a:lnTo>
                <a:cubicBezTo>
                  <a:pt x="183406" y="206425"/>
                  <a:pt x="154335" y="212229"/>
                  <a:pt x="127248" y="223540"/>
                </a:cubicBezTo>
                <a:lnTo>
                  <a:pt x="127000" y="223639"/>
                </a:lnTo>
                <a:close/>
                <a:moveTo>
                  <a:pt x="127000" y="115094"/>
                </a:moveTo>
                <a:lnTo>
                  <a:pt x="114548" y="109885"/>
                </a:lnTo>
                <a:cubicBezTo>
                  <a:pt x="91331" y="100211"/>
                  <a:pt x="66427" y="95250"/>
                  <a:pt x="41275" y="95250"/>
                </a:cubicBezTo>
                <a:lnTo>
                  <a:pt x="23812" y="95250"/>
                </a:lnTo>
                <a:cubicBezTo>
                  <a:pt x="10666" y="95250"/>
                  <a:pt x="0" y="105916"/>
                  <a:pt x="0" y="119063"/>
                </a:cubicBezTo>
                <a:lnTo>
                  <a:pt x="0" y="214313"/>
                </a:lnTo>
                <a:cubicBezTo>
                  <a:pt x="0" y="227459"/>
                  <a:pt x="10666" y="238125"/>
                  <a:pt x="23812" y="238125"/>
                </a:cubicBezTo>
                <a:lnTo>
                  <a:pt x="41275" y="238125"/>
                </a:lnTo>
                <a:cubicBezTo>
                  <a:pt x="66427" y="238125"/>
                  <a:pt x="91331" y="243086"/>
                  <a:pt x="114548" y="252760"/>
                </a:cubicBezTo>
                <a:lnTo>
                  <a:pt x="120898" y="255389"/>
                </a:lnTo>
                <a:cubicBezTo>
                  <a:pt x="124817" y="257026"/>
                  <a:pt x="129183" y="257026"/>
                  <a:pt x="133102" y="255389"/>
                </a:cubicBezTo>
                <a:lnTo>
                  <a:pt x="139452" y="252760"/>
                </a:lnTo>
                <a:cubicBezTo>
                  <a:pt x="162669" y="243086"/>
                  <a:pt x="187573" y="238125"/>
                  <a:pt x="212725" y="238125"/>
                </a:cubicBezTo>
                <a:lnTo>
                  <a:pt x="230188" y="238125"/>
                </a:lnTo>
                <a:cubicBezTo>
                  <a:pt x="243334" y="238125"/>
                  <a:pt x="254000" y="227459"/>
                  <a:pt x="254000" y="214312"/>
                </a:cubicBezTo>
                <a:lnTo>
                  <a:pt x="254000" y="119062"/>
                </a:lnTo>
                <a:cubicBezTo>
                  <a:pt x="254000" y="105916"/>
                  <a:pt x="243334" y="95250"/>
                  <a:pt x="230188" y="95250"/>
                </a:cubicBezTo>
                <a:lnTo>
                  <a:pt x="212725" y="95250"/>
                </a:lnTo>
                <a:cubicBezTo>
                  <a:pt x="187573" y="95250"/>
                  <a:pt x="162669" y="100211"/>
                  <a:pt x="139452" y="109885"/>
                </a:cubicBezTo>
                <a:lnTo>
                  <a:pt x="127000" y="115094"/>
                </a:lnTo>
                <a:close/>
              </a:path>
            </a:pathLst>
          </a:custGeom>
          <a:solidFill>
            <a:srgbClr val="C78B3E"/>
          </a:solidFill>
          <a:ln/>
        </p:spPr>
        <p:txBody>
          <a:bodyPr/>
          <a:lstStyle/>
          <a:p>
            <a:endParaRPr lang="en-US" dirty="0">
              <a:latin typeface="Arial" panose="020B0604020202020204" pitchFamily="34" charset="0"/>
            </a:endParaRPr>
          </a:p>
        </p:txBody>
      </p:sp>
      <p:sp>
        <p:nvSpPr>
          <p:cNvPr id="6" name="Text 3"/>
          <p:cNvSpPr/>
          <p:nvPr/>
        </p:nvSpPr>
        <p:spPr>
          <a:xfrm>
            <a:off x="673100" y="4292600"/>
            <a:ext cx="37719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Develop systematic review frameworks.</a:t>
            </a:r>
            <a:endParaRPr lang="en-US" sz="1600" dirty="0">
              <a:latin typeface="Arial" panose="020B0604020202020204" pitchFamily="34" charset="0"/>
            </a:endParaRPr>
          </a:p>
        </p:txBody>
      </p:sp>
      <p:sp>
        <p:nvSpPr>
          <p:cNvPr id="7" name="Shape 4"/>
          <p:cNvSpPr/>
          <p:nvPr/>
        </p:nvSpPr>
        <p:spPr>
          <a:xfrm>
            <a:off x="285750" y="4775200"/>
            <a:ext cx="254000" cy="254000"/>
          </a:xfrm>
          <a:custGeom>
            <a:avLst/>
            <a:gdLst/>
            <a:ahLst/>
            <a:cxnLst/>
            <a:rect l="l" t="t" r="r" b="b"/>
            <a:pathLst>
              <a:path w="254000" h="254000">
                <a:moveTo>
                  <a:pt x="0" y="39688"/>
                </a:moveTo>
                <a:cubicBezTo>
                  <a:pt x="0" y="26541"/>
                  <a:pt x="10666" y="15875"/>
                  <a:pt x="23812" y="15875"/>
                </a:cubicBezTo>
                <a:lnTo>
                  <a:pt x="71438" y="15875"/>
                </a:lnTo>
                <a:cubicBezTo>
                  <a:pt x="84584" y="15875"/>
                  <a:pt x="95250" y="26541"/>
                  <a:pt x="95250" y="39688"/>
                </a:cubicBezTo>
                <a:lnTo>
                  <a:pt x="95250" y="47625"/>
                </a:lnTo>
                <a:lnTo>
                  <a:pt x="158750" y="47625"/>
                </a:lnTo>
                <a:lnTo>
                  <a:pt x="158750" y="39688"/>
                </a:lnTo>
                <a:cubicBezTo>
                  <a:pt x="158750" y="26541"/>
                  <a:pt x="169416" y="15875"/>
                  <a:pt x="182563" y="15875"/>
                </a:cubicBezTo>
                <a:lnTo>
                  <a:pt x="230188" y="15875"/>
                </a:lnTo>
                <a:cubicBezTo>
                  <a:pt x="243334" y="15875"/>
                  <a:pt x="254000" y="26541"/>
                  <a:pt x="254000" y="39688"/>
                </a:cubicBezTo>
                <a:lnTo>
                  <a:pt x="254000" y="87313"/>
                </a:lnTo>
                <a:cubicBezTo>
                  <a:pt x="254000" y="100459"/>
                  <a:pt x="243334" y="111125"/>
                  <a:pt x="230188" y="111125"/>
                </a:cubicBezTo>
                <a:lnTo>
                  <a:pt x="182563" y="111125"/>
                </a:lnTo>
                <a:cubicBezTo>
                  <a:pt x="169416" y="111125"/>
                  <a:pt x="158750" y="100459"/>
                  <a:pt x="158750" y="87313"/>
                </a:cubicBezTo>
                <a:lnTo>
                  <a:pt x="158750" y="79375"/>
                </a:lnTo>
                <a:lnTo>
                  <a:pt x="95250" y="79375"/>
                </a:lnTo>
                <a:lnTo>
                  <a:pt x="95250" y="87313"/>
                </a:lnTo>
                <a:cubicBezTo>
                  <a:pt x="95250" y="90934"/>
                  <a:pt x="94407" y="94407"/>
                  <a:pt x="92968" y="97482"/>
                </a:cubicBezTo>
                <a:lnTo>
                  <a:pt x="127000" y="142875"/>
                </a:lnTo>
                <a:lnTo>
                  <a:pt x="166688" y="142875"/>
                </a:lnTo>
                <a:cubicBezTo>
                  <a:pt x="179834" y="142875"/>
                  <a:pt x="190500" y="153541"/>
                  <a:pt x="190500" y="166688"/>
                </a:cubicBezTo>
                <a:lnTo>
                  <a:pt x="190500" y="214313"/>
                </a:lnTo>
                <a:cubicBezTo>
                  <a:pt x="190500" y="227459"/>
                  <a:pt x="179834" y="238125"/>
                  <a:pt x="166688" y="238125"/>
                </a:cubicBezTo>
                <a:lnTo>
                  <a:pt x="119063" y="238125"/>
                </a:lnTo>
                <a:cubicBezTo>
                  <a:pt x="105916" y="238125"/>
                  <a:pt x="95250" y="227459"/>
                  <a:pt x="95250" y="214313"/>
                </a:cubicBezTo>
                <a:lnTo>
                  <a:pt x="95250" y="166688"/>
                </a:lnTo>
                <a:cubicBezTo>
                  <a:pt x="95250" y="163066"/>
                  <a:pt x="96093" y="159593"/>
                  <a:pt x="97532" y="156518"/>
                </a:cubicBezTo>
                <a:lnTo>
                  <a:pt x="63500" y="111125"/>
                </a:lnTo>
                <a:lnTo>
                  <a:pt x="23812" y="111125"/>
                </a:lnTo>
                <a:cubicBezTo>
                  <a:pt x="10666" y="111125"/>
                  <a:pt x="0" y="100459"/>
                  <a:pt x="0" y="87313"/>
                </a:cubicBezTo>
                <a:lnTo>
                  <a:pt x="0" y="39688"/>
                </a:lnTo>
                <a:close/>
              </a:path>
            </a:pathLst>
          </a:custGeom>
          <a:solidFill>
            <a:srgbClr val="C78B3E"/>
          </a:solidFill>
          <a:ln/>
        </p:spPr>
        <p:txBody>
          <a:bodyPr/>
          <a:lstStyle/>
          <a:p>
            <a:endParaRPr lang="en-US" dirty="0">
              <a:latin typeface="Arial" panose="020B0604020202020204" pitchFamily="34" charset="0"/>
            </a:endParaRPr>
          </a:p>
        </p:txBody>
      </p:sp>
      <p:sp>
        <p:nvSpPr>
          <p:cNvPr id="8" name="Text 5"/>
          <p:cNvSpPr/>
          <p:nvPr/>
        </p:nvSpPr>
        <p:spPr>
          <a:xfrm>
            <a:off x="673100" y="4749800"/>
            <a:ext cx="36068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Structure literature for meta-analyses.</a:t>
            </a:r>
            <a:endParaRPr lang="en-US" sz="1600" dirty="0">
              <a:latin typeface="Arial" panose="020B0604020202020204" pitchFamily="34" charset="0"/>
            </a:endParaRPr>
          </a:p>
        </p:txBody>
      </p:sp>
      <p:sp>
        <p:nvSpPr>
          <p:cNvPr id="9" name="Shape 6"/>
          <p:cNvSpPr/>
          <p:nvPr/>
        </p:nvSpPr>
        <p:spPr>
          <a:xfrm>
            <a:off x="285750" y="5232400"/>
            <a:ext cx="254000" cy="254000"/>
          </a:xfrm>
          <a:custGeom>
            <a:avLst/>
            <a:gdLst/>
            <a:ahLst/>
            <a:cxnLst/>
            <a:rect l="l" t="t" r="r" b="b"/>
            <a:pathLst>
              <a:path w="254000" h="254000">
                <a:moveTo>
                  <a:pt x="115342" y="2580"/>
                </a:moveTo>
                <a:cubicBezTo>
                  <a:pt x="122734" y="-843"/>
                  <a:pt x="131266" y="-843"/>
                  <a:pt x="138658" y="2580"/>
                </a:cubicBezTo>
                <a:lnTo>
                  <a:pt x="247104" y="52685"/>
                </a:lnTo>
                <a:cubicBezTo>
                  <a:pt x="251321" y="54620"/>
                  <a:pt x="254000" y="58837"/>
                  <a:pt x="254000" y="63500"/>
                </a:cubicBezTo>
                <a:cubicBezTo>
                  <a:pt x="254000" y="68163"/>
                  <a:pt x="251321" y="72380"/>
                  <a:pt x="247104" y="74315"/>
                </a:cubicBezTo>
                <a:lnTo>
                  <a:pt x="138658" y="124420"/>
                </a:lnTo>
                <a:cubicBezTo>
                  <a:pt x="131266" y="127843"/>
                  <a:pt x="122734" y="127843"/>
                  <a:pt x="115342" y="124420"/>
                </a:cubicBezTo>
                <a:lnTo>
                  <a:pt x="6896" y="74315"/>
                </a:lnTo>
                <a:cubicBezTo>
                  <a:pt x="2679" y="72330"/>
                  <a:pt x="0" y="68114"/>
                  <a:pt x="0" y="63500"/>
                </a:cubicBezTo>
                <a:cubicBezTo>
                  <a:pt x="0" y="58886"/>
                  <a:pt x="2679" y="54620"/>
                  <a:pt x="6896" y="52685"/>
                </a:cubicBezTo>
                <a:lnTo>
                  <a:pt x="115342" y="2580"/>
                </a:lnTo>
                <a:close/>
                <a:moveTo>
                  <a:pt x="23862" y="108347"/>
                </a:moveTo>
                <a:lnTo>
                  <a:pt x="105370" y="146000"/>
                </a:lnTo>
                <a:cubicBezTo>
                  <a:pt x="119112" y="152350"/>
                  <a:pt x="134938" y="152350"/>
                  <a:pt x="148679" y="146000"/>
                </a:cubicBezTo>
                <a:lnTo>
                  <a:pt x="230188" y="108347"/>
                </a:lnTo>
                <a:lnTo>
                  <a:pt x="247104" y="116185"/>
                </a:lnTo>
                <a:cubicBezTo>
                  <a:pt x="251321" y="118120"/>
                  <a:pt x="254000" y="122337"/>
                  <a:pt x="254000" y="127000"/>
                </a:cubicBezTo>
                <a:cubicBezTo>
                  <a:pt x="254000" y="131663"/>
                  <a:pt x="251321" y="135880"/>
                  <a:pt x="247104" y="137815"/>
                </a:cubicBezTo>
                <a:lnTo>
                  <a:pt x="138658" y="187920"/>
                </a:lnTo>
                <a:cubicBezTo>
                  <a:pt x="131266" y="191343"/>
                  <a:pt x="122734" y="191343"/>
                  <a:pt x="115342" y="187920"/>
                </a:cubicBezTo>
                <a:lnTo>
                  <a:pt x="6896" y="137815"/>
                </a:lnTo>
                <a:cubicBezTo>
                  <a:pt x="2679" y="135830"/>
                  <a:pt x="0" y="131614"/>
                  <a:pt x="0" y="127000"/>
                </a:cubicBezTo>
                <a:cubicBezTo>
                  <a:pt x="0" y="122386"/>
                  <a:pt x="2679" y="118120"/>
                  <a:pt x="6896" y="116185"/>
                </a:cubicBezTo>
                <a:lnTo>
                  <a:pt x="23812" y="108347"/>
                </a:lnTo>
                <a:close/>
                <a:moveTo>
                  <a:pt x="6896" y="179685"/>
                </a:moveTo>
                <a:lnTo>
                  <a:pt x="23812" y="171847"/>
                </a:lnTo>
                <a:lnTo>
                  <a:pt x="105321" y="209500"/>
                </a:lnTo>
                <a:cubicBezTo>
                  <a:pt x="119063" y="215850"/>
                  <a:pt x="134888" y="215850"/>
                  <a:pt x="148630" y="209500"/>
                </a:cubicBezTo>
                <a:lnTo>
                  <a:pt x="230138" y="171847"/>
                </a:lnTo>
                <a:lnTo>
                  <a:pt x="247055" y="179685"/>
                </a:lnTo>
                <a:cubicBezTo>
                  <a:pt x="251271" y="181620"/>
                  <a:pt x="253950" y="185837"/>
                  <a:pt x="253950" y="190500"/>
                </a:cubicBezTo>
                <a:cubicBezTo>
                  <a:pt x="253950" y="195163"/>
                  <a:pt x="251271" y="199380"/>
                  <a:pt x="247055" y="201315"/>
                </a:cubicBezTo>
                <a:lnTo>
                  <a:pt x="138609" y="251420"/>
                </a:lnTo>
                <a:cubicBezTo>
                  <a:pt x="131217" y="254843"/>
                  <a:pt x="122684" y="254843"/>
                  <a:pt x="115292" y="251420"/>
                </a:cubicBezTo>
                <a:lnTo>
                  <a:pt x="6896" y="201315"/>
                </a:lnTo>
                <a:cubicBezTo>
                  <a:pt x="2679" y="199330"/>
                  <a:pt x="0" y="195114"/>
                  <a:pt x="0" y="190500"/>
                </a:cubicBezTo>
                <a:cubicBezTo>
                  <a:pt x="0" y="185886"/>
                  <a:pt x="2679" y="181620"/>
                  <a:pt x="6896" y="179685"/>
                </a:cubicBezTo>
                <a:close/>
              </a:path>
            </a:pathLst>
          </a:custGeom>
          <a:solidFill>
            <a:srgbClr val="C78B3E"/>
          </a:solidFill>
          <a:ln/>
        </p:spPr>
        <p:txBody>
          <a:bodyPr/>
          <a:lstStyle/>
          <a:p>
            <a:endParaRPr lang="en-US" dirty="0">
              <a:latin typeface="Arial" panose="020B0604020202020204" pitchFamily="34" charset="0"/>
            </a:endParaRPr>
          </a:p>
        </p:txBody>
      </p:sp>
      <p:sp>
        <p:nvSpPr>
          <p:cNvPr id="10" name="Text 7"/>
          <p:cNvSpPr/>
          <p:nvPr/>
        </p:nvSpPr>
        <p:spPr>
          <a:xfrm>
            <a:off x="673100" y="5207000"/>
            <a:ext cx="42672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Create research synthesis across disciplines.</a:t>
            </a:r>
            <a:endParaRPr lang="en-US" sz="1600" dirty="0">
              <a:latin typeface="Arial" panose="020B0604020202020204" pitchFamily="34" charset="0"/>
            </a:endParaRPr>
          </a:p>
        </p:txBody>
      </p:sp>
      <p:pic>
        <p:nvPicPr>
          <p:cNvPr id="12" name="Picture 11">
            <a:extLst>
              <a:ext uri="{FF2B5EF4-FFF2-40B4-BE49-F238E27FC236}">
                <a16:creationId xmlns:a16="http://schemas.microsoft.com/office/drawing/2014/main" id="{A1B2DFD0-3790-4638-98C2-385A6A50AEF5}"/>
              </a:ext>
            </a:extLst>
          </p:cNvPr>
          <p:cNvPicPr>
            <a:picLocks noChangeAspect="1"/>
          </p:cNvPicPr>
          <p:nvPr/>
        </p:nvPicPr>
        <p:blipFill>
          <a:blip r:embed="rId4"/>
          <a:stretch>
            <a:fillRect/>
          </a:stretch>
        </p:blipFill>
        <p:spPr>
          <a:xfrm>
            <a:off x="6108700" y="179256"/>
            <a:ext cx="5861647" cy="5542813"/>
          </a:xfrm>
          <a:prstGeom prst="rect">
            <a:avLst/>
          </a:prstGeom>
        </p:spPr>
      </p:pic>
      <p:sp>
        <p:nvSpPr>
          <p:cNvPr id="11" name="TextBox 10">
            <a:extLst>
              <a:ext uri="{FF2B5EF4-FFF2-40B4-BE49-F238E27FC236}">
                <a16:creationId xmlns:a16="http://schemas.microsoft.com/office/drawing/2014/main" id="{92D03C6C-3539-82D9-E544-78CAC419D367}"/>
              </a:ext>
            </a:extLst>
          </p:cNvPr>
          <p:cNvSpPr txBox="1"/>
          <p:nvPr/>
        </p:nvSpPr>
        <p:spPr>
          <a:xfrm>
            <a:off x="85699" y="5819742"/>
            <a:ext cx="6232796" cy="523220"/>
          </a:xfrm>
          <a:prstGeom prst="rect">
            <a:avLst/>
          </a:prstGeom>
          <a:noFill/>
        </p:spPr>
        <p:txBody>
          <a:bodyPr wrap="none" rtlCol="0">
            <a:spAutoFit/>
          </a:bodyPr>
          <a:lstStyle/>
          <a:p>
            <a:r>
              <a:rPr lang="en-US" dirty="0">
                <a:latin typeface="Arial" panose="020B0604020202020204" pitchFamily="34" charset="0"/>
              </a:rPr>
              <a:t>Prisma Checklist: </a:t>
            </a:r>
            <a:r>
              <a:rPr lang="en-US" sz="1000" dirty="0">
                <a:latin typeface="Arial" panose="020B0604020202020204" pitchFamily="34" charset="0"/>
                <a:hlinkClick r:id="rId5"/>
              </a:rPr>
              <a:t>https://claude.ai/public/artifacts/c27167a0-49a1-4464-8e33-9b3e78041956</a:t>
            </a:r>
            <a:endParaRPr lang="en-US" sz="1000" dirty="0">
              <a:latin typeface="Arial" panose="020B0604020202020204" pitchFamily="34" charset="0"/>
            </a:endParaRPr>
          </a:p>
          <a:p>
            <a:endParaRPr lang="en-US" sz="1000" dirty="0">
              <a:latin typeface="Arial" panose="020B0604020202020204" pitchFamily="34" charset="0"/>
            </a:endParaRPr>
          </a:p>
        </p:txBody>
      </p:sp>
      <p:sp>
        <p:nvSpPr>
          <p:cNvPr id="14" name="TextBox 13">
            <a:extLst>
              <a:ext uri="{FF2B5EF4-FFF2-40B4-BE49-F238E27FC236}">
                <a16:creationId xmlns:a16="http://schemas.microsoft.com/office/drawing/2014/main" id="{7155729C-1FE7-689F-FAFF-816CDEE38C7D}"/>
              </a:ext>
            </a:extLst>
          </p:cNvPr>
          <p:cNvSpPr txBox="1"/>
          <p:nvPr/>
        </p:nvSpPr>
        <p:spPr>
          <a:xfrm>
            <a:off x="6777318" y="5837671"/>
            <a:ext cx="3720353" cy="923330"/>
          </a:xfrm>
          <a:prstGeom prst="rect">
            <a:avLst/>
          </a:prstGeom>
          <a:noFill/>
        </p:spPr>
        <p:txBody>
          <a:bodyPr wrap="square" rtlCol="0">
            <a:spAutoFit/>
          </a:bodyPr>
          <a:lstStyle/>
          <a:p>
            <a:r>
              <a:rPr lang="en-US" dirty="0">
                <a:latin typeface="Arial" panose="020B0604020202020204" pitchFamily="34" charset="0"/>
                <a:hlinkClick r:id="rId6"/>
              </a:rPr>
              <a:t>https://claude.ai/public/artifacts/3d20e402-7aaa-46d2-8723-7715438e6278</a:t>
            </a:r>
            <a:r>
              <a:rPr lang="en-US" dirty="0">
                <a:latin typeface="Arial" panose="020B0604020202020204" pitchFamily="34" charset="0"/>
              </a:rPr>
              <a:t> </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3">
            <a:alphaModFix/>
            <a:lum/>
          </a:blip>
          <a:srcRect/>
          <a:stretch>
            <a:fillRect/>
          </a:stretch>
        </a:blipFill>
        <a:effectLst/>
      </p:bgPr>
    </p:bg>
    <p:spTree>
      <p:nvGrpSpPr>
        <p:cNvPr id="1" name=""/>
        <p:cNvGrpSpPr/>
        <p:nvPr/>
      </p:nvGrpSpPr>
      <p:grpSpPr>
        <a:xfrm>
          <a:off x="0" y="0"/>
          <a:ext cx="0" cy="0"/>
          <a:chOff x="0" y="0"/>
          <a:chExt cx="0" cy="0"/>
        </a:xfrm>
      </p:grpSpPr>
      <p:pic>
        <p:nvPicPr>
          <p:cNvPr id="2" name="Image 0" descr="https://kimi-img.moonshot.cn/pub/slides/slides_tmpl/image/25-08-27-19:58:59-d2nf60p8bjvh7rlj003g.jpeg"/>
          <p:cNvPicPr>
            <a:picLocks noChangeAspect="1"/>
          </p:cNvPicPr>
          <p:nvPr/>
        </p:nvPicPr>
        <p:blipFill>
          <a:blip r:embed="rId4"/>
          <a:srcRect/>
          <a:stretch/>
        </p:blipFill>
        <p:spPr>
          <a:xfrm>
            <a:off x="0" y="0"/>
            <a:ext cx="12192000" cy="6858000"/>
          </a:xfrm>
          <a:prstGeom prst="rect">
            <a:avLst/>
          </a:prstGeom>
        </p:spPr>
      </p:pic>
      <p:pic>
        <p:nvPicPr>
          <p:cNvPr id="3" name="Image 1" descr="https://kimi-img.moonshot.cn/pub/slides/slides_tmpl/image/25-08-27-19:58:58-d2nf60h8bjvh7rlj000g.png"/>
          <p:cNvPicPr>
            <a:picLocks noChangeAspect="1"/>
          </p:cNvPicPr>
          <p:nvPr/>
        </p:nvPicPr>
        <p:blipFill>
          <a:blip r:embed="rId5"/>
          <a:stretch>
            <a:fillRect/>
          </a:stretch>
        </p:blipFill>
        <p:spPr>
          <a:xfrm>
            <a:off x="6256638" y="1142913"/>
            <a:ext cx="5004800" cy="1464845"/>
          </a:xfrm>
          <a:prstGeom prst="rect">
            <a:avLst/>
          </a:prstGeom>
        </p:spPr>
      </p:pic>
      <p:pic>
        <p:nvPicPr>
          <p:cNvPr id="4" name="Image 2" descr="https://kimi-img.moonshot.cn/pub/slides/slides_tmpl/image/25-08-27-19:58:58-d2nf60h8bjvh7rlj0010.jpg"/>
          <p:cNvPicPr>
            <a:picLocks noChangeAspect="1"/>
          </p:cNvPicPr>
          <p:nvPr/>
        </p:nvPicPr>
        <p:blipFill>
          <a:blip r:embed="rId6"/>
          <a:stretch>
            <a:fillRect/>
          </a:stretch>
        </p:blipFill>
        <p:spPr>
          <a:xfrm>
            <a:off x="6945070" y="2963535"/>
            <a:ext cx="477992" cy="435380"/>
          </a:xfrm>
          <a:prstGeom prst="rect">
            <a:avLst/>
          </a:prstGeom>
        </p:spPr>
      </p:pic>
      <p:pic>
        <p:nvPicPr>
          <p:cNvPr id="5" name="Image 3" descr="https://kimi-img.moonshot.cn/pub/slides/slides_tmpl/image/25-08-27-19:58:59-d2nf60p8bjvh7rlj001g.jpg"/>
          <p:cNvPicPr>
            <a:picLocks noChangeAspect="1"/>
          </p:cNvPicPr>
          <p:nvPr/>
        </p:nvPicPr>
        <p:blipFill>
          <a:blip r:embed="rId7"/>
          <a:stretch>
            <a:fillRect/>
          </a:stretch>
        </p:blipFill>
        <p:spPr>
          <a:xfrm>
            <a:off x="6945070" y="3581400"/>
            <a:ext cx="477992" cy="435380"/>
          </a:xfrm>
          <a:prstGeom prst="rect">
            <a:avLst/>
          </a:prstGeom>
        </p:spPr>
      </p:pic>
      <p:pic>
        <p:nvPicPr>
          <p:cNvPr id="6" name="Image 4" descr="https://kimi-img.moonshot.cn/pub/slides/slides_tmpl/image/25-08-27-19:58:59-d2nf60p8bjvh7rlj0020.jpg"/>
          <p:cNvPicPr>
            <a:picLocks noChangeAspect="1"/>
          </p:cNvPicPr>
          <p:nvPr/>
        </p:nvPicPr>
        <p:blipFill>
          <a:blip r:embed="rId8"/>
          <a:stretch>
            <a:fillRect/>
          </a:stretch>
        </p:blipFill>
        <p:spPr>
          <a:xfrm>
            <a:off x="6945070" y="4174367"/>
            <a:ext cx="477992" cy="435380"/>
          </a:xfrm>
          <a:prstGeom prst="rect">
            <a:avLst/>
          </a:prstGeom>
        </p:spPr>
      </p:pic>
      <p:pic>
        <p:nvPicPr>
          <p:cNvPr id="7" name="Image 5" descr="https://kimi-img.moonshot.cn/pub/slides/slides_tmpl/image/25-08-27-19:58:59-d2nf60p8bjvh7rlj0030.jpg"/>
          <p:cNvPicPr>
            <a:picLocks noChangeAspect="1"/>
          </p:cNvPicPr>
          <p:nvPr/>
        </p:nvPicPr>
        <p:blipFill>
          <a:blip r:embed="rId9"/>
          <a:stretch>
            <a:fillRect/>
          </a:stretch>
        </p:blipFill>
        <p:spPr>
          <a:xfrm>
            <a:off x="6945070" y="4801164"/>
            <a:ext cx="477992" cy="435380"/>
          </a:xfrm>
          <a:prstGeom prst="rect">
            <a:avLst/>
          </a:prstGeom>
        </p:spPr>
      </p:pic>
      <p:pic>
        <p:nvPicPr>
          <p:cNvPr id="8" name="Image 6" descr="https://kimi-img.moonshot.cn/pub/slides/slides_tmpl/image/25-08-27-19:58:59-d2nf60p8bjvh7rlj004g.jpg"/>
          <p:cNvPicPr>
            <a:picLocks noChangeAspect="1"/>
          </p:cNvPicPr>
          <p:nvPr/>
        </p:nvPicPr>
        <p:blipFill>
          <a:blip r:embed="rId10"/>
          <a:stretch>
            <a:fillRect/>
          </a:stretch>
        </p:blipFill>
        <p:spPr>
          <a:xfrm>
            <a:off x="6945070" y="5419029"/>
            <a:ext cx="477992" cy="435380"/>
          </a:xfrm>
          <a:prstGeom prst="rect">
            <a:avLst/>
          </a:prstGeom>
        </p:spPr>
      </p:pic>
      <p:sp>
        <p:nvSpPr>
          <p:cNvPr id="9" name="Shape 0"/>
          <p:cNvSpPr/>
          <p:nvPr/>
        </p:nvSpPr>
        <p:spPr>
          <a:xfrm>
            <a:off x="191135" y="304800"/>
            <a:ext cx="466090" cy="6247130"/>
          </a:xfrm>
          <a:prstGeom prst="rect">
            <a:avLst/>
          </a:prstGeom>
          <a:solidFill>
            <a:srgbClr val="000000"/>
          </a:solidFill>
          <a:ln/>
        </p:spPr>
        <p:txBody>
          <a:bodyPr/>
          <a:lstStyle/>
          <a:p>
            <a:endParaRPr lang="en-US" dirty="0">
              <a:latin typeface="Arial" panose="020B0604020202020204" pitchFamily="34" charset="0"/>
            </a:endParaRPr>
          </a:p>
        </p:txBody>
      </p:sp>
      <p:sp>
        <p:nvSpPr>
          <p:cNvPr id="10" name="Text 1"/>
          <p:cNvSpPr/>
          <p:nvPr/>
        </p:nvSpPr>
        <p:spPr>
          <a:xfrm>
            <a:off x="191135" y="304800"/>
            <a:ext cx="466090" cy="6247130"/>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
        <p:nvSpPr>
          <p:cNvPr id="11" name="Text 2"/>
          <p:cNvSpPr/>
          <p:nvPr/>
        </p:nvSpPr>
        <p:spPr>
          <a:xfrm>
            <a:off x="7395048" y="2954603"/>
            <a:ext cx="3338024" cy="400110"/>
          </a:xfrm>
          <a:prstGeom prst="rect">
            <a:avLst/>
          </a:prstGeom>
          <a:noFill/>
          <a:ln/>
        </p:spPr>
        <p:txBody>
          <a:bodyPr wrap="square" lIns="91440" tIns="45720" rIns="91440" bIns="45720" rtlCol="0" anchor="t">
            <a:spAutoFit/>
          </a:bodyPr>
          <a:lstStyle/>
          <a:p>
            <a:pPr>
              <a:lnSpc>
                <a:spcPct val="100000"/>
              </a:lnSpc>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AI &amp; Vibe Coding Intro</a:t>
            </a:r>
            <a:endParaRPr lang="en-US" sz="1600" dirty="0">
              <a:latin typeface="Arial" panose="020B0604020202020204" pitchFamily="34" charset="0"/>
            </a:endParaRPr>
          </a:p>
        </p:txBody>
      </p:sp>
      <p:sp>
        <p:nvSpPr>
          <p:cNvPr id="12" name="Text 3"/>
          <p:cNvSpPr/>
          <p:nvPr/>
        </p:nvSpPr>
        <p:spPr>
          <a:xfrm>
            <a:off x="7406813" y="3581400"/>
            <a:ext cx="3976533" cy="400110"/>
          </a:xfrm>
          <a:prstGeom prst="rect">
            <a:avLst/>
          </a:prstGeom>
          <a:noFill/>
          <a:ln/>
        </p:spPr>
        <p:txBody>
          <a:bodyPr wrap="square" lIns="91440" tIns="45720" rIns="91440" bIns="45720" rtlCol="0" anchor="t">
            <a:spAutoFit/>
          </a:bodyPr>
          <a:lstStyle/>
          <a:p>
            <a:pPr>
              <a:lnSpc>
                <a:spcPct val="100000"/>
              </a:lnSpc>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Development Methodology</a:t>
            </a:r>
            <a:endParaRPr lang="en-US" sz="1600" dirty="0">
              <a:latin typeface="Arial" panose="020B0604020202020204" pitchFamily="34" charset="0"/>
            </a:endParaRPr>
          </a:p>
        </p:txBody>
      </p:sp>
      <p:sp>
        <p:nvSpPr>
          <p:cNvPr id="13" name="Text 4"/>
          <p:cNvSpPr/>
          <p:nvPr/>
        </p:nvSpPr>
        <p:spPr>
          <a:xfrm>
            <a:off x="7535251" y="4801315"/>
            <a:ext cx="4465613" cy="400110"/>
          </a:xfrm>
          <a:prstGeom prst="rect">
            <a:avLst/>
          </a:prstGeom>
          <a:noFill/>
          <a:ln/>
        </p:spPr>
        <p:txBody>
          <a:bodyPr wrap="square" lIns="91440" tIns="45720" rIns="91440" bIns="45720" rtlCol="0" anchor="t">
            <a:spAutoFit/>
          </a:bodyPr>
          <a:lstStyle/>
          <a:p>
            <a:pPr>
              <a:lnSpc>
                <a:spcPct val="100000"/>
              </a:lnSpc>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Customizable Applications</a:t>
            </a:r>
            <a:endParaRPr lang="en-US" sz="1600" dirty="0">
              <a:latin typeface="Arial" panose="020B0604020202020204" pitchFamily="34" charset="0"/>
            </a:endParaRPr>
          </a:p>
        </p:txBody>
      </p:sp>
      <p:sp>
        <p:nvSpPr>
          <p:cNvPr id="14" name="Text 5"/>
          <p:cNvSpPr/>
          <p:nvPr/>
        </p:nvSpPr>
        <p:spPr>
          <a:xfrm>
            <a:off x="7535252" y="4205536"/>
            <a:ext cx="3976532" cy="400110"/>
          </a:xfrm>
          <a:prstGeom prst="rect">
            <a:avLst/>
          </a:prstGeom>
          <a:noFill/>
          <a:ln/>
        </p:spPr>
        <p:txBody>
          <a:bodyPr wrap="square" lIns="91440" tIns="45720" rIns="91440" bIns="45720" rtlCol="0" anchor="t">
            <a:spAutoFit/>
          </a:bodyPr>
          <a:lstStyle/>
          <a:p>
            <a:pPr>
              <a:lnSpc>
                <a:spcPct val="100000"/>
              </a:lnSpc>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Part II: Workshop Component</a:t>
            </a:r>
            <a:endParaRPr lang="en-US" sz="1600" dirty="0">
              <a:latin typeface="Arial" panose="020B0604020202020204" pitchFamily="34" charset="0"/>
            </a:endParaRPr>
          </a:p>
        </p:txBody>
      </p:sp>
      <p:sp>
        <p:nvSpPr>
          <p:cNvPr id="15" name="Text 6"/>
          <p:cNvSpPr/>
          <p:nvPr/>
        </p:nvSpPr>
        <p:spPr>
          <a:xfrm>
            <a:off x="7577517" y="5419029"/>
            <a:ext cx="3683921" cy="400110"/>
          </a:xfrm>
          <a:prstGeom prst="rect">
            <a:avLst/>
          </a:prstGeom>
          <a:noFill/>
          <a:ln/>
        </p:spPr>
        <p:txBody>
          <a:bodyPr wrap="square" lIns="91440" tIns="45720" rIns="91440" bIns="45720" rtlCol="0" anchor="t">
            <a:spAutoFit/>
          </a:bodyPr>
          <a:lstStyle/>
          <a:p>
            <a:pPr>
              <a:lnSpc>
                <a:spcPct val="100000"/>
              </a:lnSpc>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Working With Advanced Tools</a:t>
            </a:r>
            <a:endParaRPr lang="en-US" sz="1600" dirty="0">
              <a:latin typeface="Arial" panose="020B0604020202020204" pitchFamily="34"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9:00-d2nf6118bjvh7rlj0060.jpeg"/>
          <p:cNvPicPr>
            <a:picLocks noChangeAspect="1"/>
          </p:cNvPicPr>
          <p:nvPr/>
        </p:nvPicPr>
        <p:blipFill>
          <a:blip r:embed="rId3"/>
          <a:srcRect/>
          <a:stretch/>
        </p:blipFill>
        <p:spPr>
          <a:xfrm>
            <a:off x="0" y="0"/>
            <a:ext cx="12201772" cy="6863497"/>
          </a:xfrm>
          <a:prstGeom prst="rect">
            <a:avLst/>
          </a:prstGeom>
        </p:spPr>
      </p:pic>
      <p:sp>
        <p:nvSpPr>
          <p:cNvPr id="3" name="Text 0"/>
          <p:cNvSpPr/>
          <p:nvPr/>
        </p:nvSpPr>
        <p:spPr>
          <a:xfrm>
            <a:off x="5680324" y="3429000"/>
            <a:ext cx="6003310" cy="1200329"/>
          </a:xfrm>
          <a:prstGeom prst="rect">
            <a:avLst/>
          </a:prstGeom>
          <a:noFill/>
          <a:ln/>
        </p:spPr>
        <p:txBody>
          <a:bodyPr wrap="square" lIns="91440" tIns="45720" rIns="91440" bIns="45720" rtlCol="0" anchor="t">
            <a:spAutoFit/>
          </a:bodyPr>
          <a:lstStyle/>
          <a:p>
            <a:pPr>
              <a:lnSpc>
                <a:spcPct val="100000"/>
              </a:lnSpc>
            </a:pP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Vibe Coded Apps </a:t>
            </a:r>
            <a:b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The AI API</a:t>
            </a:r>
            <a:endParaRPr lang="en-US" sz="1600" dirty="0">
              <a:latin typeface="Arial" panose="020B0604020202020204" pitchFamily="34" charset="0"/>
            </a:endParaRPr>
          </a:p>
        </p:txBody>
      </p:sp>
      <p:sp>
        <p:nvSpPr>
          <p:cNvPr id="4" name="Text 1"/>
          <p:cNvSpPr/>
          <p:nvPr/>
        </p:nvSpPr>
        <p:spPr>
          <a:xfrm>
            <a:off x="5680324" y="2117249"/>
            <a:ext cx="6762322" cy="1200329"/>
          </a:xfrm>
          <a:prstGeom prst="rect">
            <a:avLst/>
          </a:prstGeom>
          <a:noFill/>
          <a:ln/>
        </p:spPr>
        <p:txBody>
          <a:bodyPr wrap="square" lIns="91440" tIns="45720" rIns="91440" bIns="45720" rtlCol="0" anchor="t">
            <a:spAutoFit/>
          </a:bodyPr>
          <a:lstStyle/>
          <a:p>
            <a:pPr>
              <a:lnSpc>
                <a:spcPct val="100000"/>
              </a:lnSpc>
            </a:pPr>
            <a:r>
              <a:rPr lang="en-US" sz="7200" b="1" dirty="0">
                <a:solidFill>
                  <a:srgbClr val="000000"/>
                </a:solidFill>
                <a:latin typeface="Arial" panose="020B0604020202020204" pitchFamily="34" charset="0"/>
                <a:ea typeface="Calibri" panose="020F0502020204030204" pitchFamily="34" charset="0"/>
                <a:cs typeface="Arial" panose="020B0604020202020204" pitchFamily="34" charset="0"/>
              </a:rPr>
              <a:t>CHAPTER.04</a:t>
            </a:r>
            <a:endParaRPr lang="en-US" sz="1600" dirty="0">
              <a:latin typeface="Arial" panose="020B0604020202020204" pitchFamily="34" charset="0"/>
            </a:endParaRPr>
          </a:p>
        </p:txBody>
      </p:sp>
      <p:sp>
        <p:nvSpPr>
          <p:cNvPr id="5" name="Shape 2"/>
          <p:cNvSpPr/>
          <p:nvPr/>
        </p:nvSpPr>
        <p:spPr>
          <a:xfrm>
            <a:off x="11396133" y="0"/>
            <a:ext cx="575002" cy="762000"/>
          </a:xfrm>
          <a:prstGeom prst="rect">
            <a:avLst/>
          </a:prstGeom>
          <a:solidFill>
            <a:srgbClr val="A20F11"/>
          </a:solidFill>
          <a:ln/>
        </p:spPr>
        <p:txBody>
          <a:bodyPr/>
          <a:lstStyle/>
          <a:p>
            <a:endParaRPr lang="en-US" dirty="0">
              <a:latin typeface="Arial" panose="020B0604020202020204" pitchFamily="34" charset="0"/>
            </a:endParaRPr>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pic>
        <p:nvPicPr>
          <p:cNvPr id="7" name="Picture 6">
            <a:extLst>
              <a:ext uri="{FF2B5EF4-FFF2-40B4-BE49-F238E27FC236}">
                <a16:creationId xmlns:a16="http://schemas.microsoft.com/office/drawing/2014/main" id="{7F12A326-2EA0-6E9A-4E97-CD0C77D85CCE}"/>
              </a:ext>
            </a:extLst>
          </p:cNvPr>
          <p:cNvPicPr>
            <a:picLocks noChangeAspect="1"/>
          </p:cNvPicPr>
          <p:nvPr/>
        </p:nvPicPr>
        <p:blipFill>
          <a:blip r:embed="rId4"/>
          <a:stretch>
            <a:fillRect/>
          </a:stretch>
        </p:blipFill>
        <p:spPr>
          <a:xfrm>
            <a:off x="5971674" y="4740751"/>
            <a:ext cx="5241758" cy="2088513"/>
          </a:xfrm>
          <a:prstGeom prst="rect">
            <a:avLst/>
          </a:prstGeom>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EFA043-9372-40F9-9E24-B7F84EAF5452}"/>
              </a:ext>
            </a:extLst>
          </p:cNvPr>
          <p:cNvSpPr>
            <a:spLocks noGrp="1"/>
          </p:cNvSpPr>
          <p:nvPr>
            <p:ph type="subTitle" idx="1"/>
          </p:nvPr>
        </p:nvSpPr>
        <p:spPr>
          <a:xfrm>
            <a:off x="142672" y="138991"/>
            <a:ext cx="4458825" cy="6468287"/>
          </a:xfrm>
        </p:spPr>
        <p:txBody>
          <a:bodyPr>
            <a:normAutofit fontScale="85000" lnSpcReduction="20000"/>
          </a:bodyPr>
          <a:lstStyle/>
          <a:p>
            <a:r>
              <a:rPr lang="en-US" sz="4933" dirty="0"/>
              <a:t>AI Literacy Builder</a:t>
            </a:r>
            <a:br>
              <a:rPr lang="en-US" sz="4933" dirty="0"/>
            </a:br>
            <a:endParaRPr lang="en-US" sz="4933" dirty="0"/>
          </a:p>
          <a:p>
            <a:r>
              <a:rPr lang="en-US" sz="2933" dirty="0"/>
              <a:t>Anthropic AI API</a:t>
            </a:r>
            <a:br>
              <a:rPr lang="en-US" sz="2933" dirty="0"/>
            </a:br>
            <a:br>
              <a:rPr lang="en-US" sz="2933" dirty="0"/>
            </a:br>
            <a:r>
              <a:rPr lang="en-US" sz="2933" dirty="0"/>
              <a:t>Inspired by </a:t>
            </a:r>
            <a:br>
              <a:rPr lang="en-US" sz="2933" dirty="0"/>
            </a:br>
            <a:r>
              <a:rPr lang="en-US" sz="2933" dirty="0"/>
              <a:t>Bruno Latour’s</a:t>
            </a:r>
          </a:p>
          <a:p>
            <a:endParaRPr lang="en-US" sz="2933" dirty="0"/>
          </a:p>
          <a:p>
            <a:r>
              <a:rPr lang="en-US" sz="2933" dirty="0"/>
              <a:t>Science Technology Society Framework</a:t>
            </a:r>
          </a:p>
          <a:p>
            <a:endParaRPr lang="en-US" sz="2933" dirty="0"/>
          </a:p>
          <a:p>
            <a:r>
              <a:rPr lang="en-US" sz="2933" dirty="0">
                <a:hlinkClick r:id="rId2"/>
              </a:rPr>
              <a:t>https://claude.ai/public/artifacts/da408442-9c2a-40d2-812e-39b8300f39c6</a:t>
            </a:r>
            <a:r>
              <a:rPr lang="en-US" sz="2933" dirty="0"/>
              <a:t> </a:t>
            </a:r>
            <a:br>
              <a:rPr lang="en-US" sz="2933" dirty="0"/>
            </a:br>
            <a:endParaRPr lang="en-US" sz="2933" dirty="0"/>
          </a:p>
          <a:p>
            <a:endParaRPr lang="en-US" sz="2933" dirty="0"/>
          </a:p>
          <a:p>
            <a:endParaRPr lang="en-US" sz="2933" dirty="0"/>
          </a:p>
          <a:p>
            <a:br>
              <a:rPr lang="en-US" sz="2933" dirty="0"/>
            </a:br>
            <a:endParaRPr lang="en-US" sz="2933" dirty="0"/>
          </a:p>
          <a:p>
            <a:endParaRPr lang="en-US" sz="2933" dirty="0"/>
          </a:p>
          <a:p>
            <a:endParaRPr lang="en-US" dirty="0"/>
          </a:p>
        </p:txBody>
      </p:sp>
      <p:pic>
        <p:nvPicPr>
          <p:cNvPr id="4" name="Picture 3">
            <a:extLst>
              <a:ext uri="{FF2B5EF4-FFF2-40B4-BE49-F238E27FC236}">
                <a16:creationId xmlns:a16="http://schemas.microsoft.com/office/drawing/2014/main" id="{3DB1830F-6A5B-4991-8919-64BF95E52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833" y="1"/>
            <a:ext cx="7478169" cy="6687483"/>
          </a:xfrm>
          <a:prstGeom prst="rect">
            <a:avLst/>
          </a:prstGeom>
        </p:spPr>
      </p:pic>
    </p:spTree>
    <p:extLst>
      <p:ext uri="{BB962C8B-B14F-4D97-AF65-F5344CB8AC3E}">
        <p14:creationId xmlns:p14="http://schemas.microsoft.com/office/powerpoint/2010/main" val="391562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DD60-1127-4400-9C6F-2C6FA84D630E}"/>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43921551-8AB5-4D20-95A9-C619C99FFC5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A7D79CC-14E0-4808-8C41-67C570DFFE5B}"/>
              </a:ext>
            </a:extLst>
          </p:cNvPr>
          <p:cNvPicPr>
            <a:picLocks noChangeAspect="1"/>
          </p:cNvPicPr>
          <p:nvPr/>
        </p:nvPicPr>
        <p:blipFill>
          <a:blip r:embed="rId2"/>
          <a:stretch>
            <a:fillRect/>
          </a:stretch>
        </p:blipFill>
        <p:spPr>
          <a:xfrm>
            <a:off x="0" y="0"/>
            <a:ext cx="12192000" cy="6443403"/>
          </a:xfrm>
          <a:prstGeom prst="rect">
            <a:avLst/>
          </a:prstGeom>
        </p:spPr>
      </p:pic>
      <p:pic>
        <p:nvPicPr>
          <p:cNvPr id="7" name="Picture 6">
            <a:extLst>
              <a:ext uri="{FF2B5EF4-FFF2-40B4-BE49-F238E27FC236}">
                <a16:creationId xmlns:a16="http://schemas.microsoft.com/office/drawing/2014/main" id="{9101896A-CF07-4EA5-A4BC-B5FEC2C0D547}"/>
              </a:ext>
            </a:extLst>
          </p:cNvPr>
          <p:cNvPicPr>
            <a:picLocks noChangeAspect="1"/>
          </p:cNvPicPr>
          <p:nvPr/>
        </p:nvPicPr>
        <p:blipFill>
          <a:blip r:embed="rId3"/>
          <a:stretch>
            <a:fillRect/>
          </a:stretch>
        </p:blipFill>
        <p:spPr>
          <a:xfrm>
            <a:off x="2576053" y="3706326"/>
            <a:ext cx="3239377" cy="1568639"/>
          </a:xfrm>
          <a:prstGeom prst="rect">
            <a:avLst/>
          </a:prstGeom>
        </p:spPr>
      </p:pic>
    </p:spTree>
    <p:extLst>
      <p:ext uri="{BB962C8B-B14F-4D97-AF65-F5344CB8AC3E}">
        <p14:creationId xmlns:p14="http://schemas.microsoft.com/office/powerpoint/2010/main" val="2556966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17">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 y="16510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Building AI Literacy: Multiple Critical Lenses</a:t>
            </a:r>
            <a:endParaRPr lang="en-US" sz="1600" dirty="0">
              <a:latin typeface="Arial" panose="020B0604020202020204" pitchFamily="34" charset="0"/>
            </a:endParaRPr>
          </a:p>
        </p:txBody>
      </p:sp>
      <p:sp>
        <p:nvSpPr>
          <p:cNvPr id="4" name="Text 1"/>
          <p:cNvSpPr/>
          <p:nvPr/>
        </p:nvSpPr>
        <p:spPr>
          <a:xfrm>
            <a:off x="139700" y="2362200"/>
            <a:ext cx="11912600" cy="355600"/>
          </a:xfrm>
          <a:prstGeom prst="rect">
            <a:avLst/>
          </a:prstGeom>
          <a:noFill/>
          <a:ln/>
        </p:spPr>
        <p:txBody>
          <a:bodyPr wrap="square" lIns="0" tIns="0" rIns="0" bIns="0" rtlCol="0" anchor="ctr"/>
          <a:lstStyle/>
          <a:p>
            <a:pPr algn="ct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Understanding AI's social, political, and cultural contexts beyond technical implementation.</a:t>
            </a:r>
            <a:endParaRPr lang="en-US" sz="1600" dirty="0">
              <a:latin typeface="Arial" panose="020B0604020202020204" pitchFamily="34" charset="0"/>
            </a:endParaRPr>
          </a:p>
        </p:txBody>
      </p:sp>
      <p:sp>
        <p:nvSpPr>
          <p:cNvPr id="5" name="Shape 2"/>
          <p:cNvSpPr/>
          <p:nvPr/>
        </p:nvSpPr>
        <p:spPr>
          <a:xfrm>
            <a:off x="254000" y="3124200"/>
            <a:ext cx="3695700" cy="2082800"/>
          </a:xfrm>
          <a:custGeom>
            <a:avLst/>
            <a:gdLst/>
            <a:ahLst/>
            <a:cxnLst/>
            <a:rect l="l" t="t" r="r" b="b"/>
            <a:pathLst>
              <a:path w="3695700" h="2082800">
                <a:moveTo>
                  <a:pt x="101599" y="0"/>
                </a:moveTo>
                <a:lnTo>
                  <a:pt x="3594101" y="0"/>
                </a:lnTo>
                <a:cubicBezTo>
                  <a:pt x="3650213" y="0"/>
                  <a:pt x="3695700" y="45487"/>
                  <a:pt x="3695700" y="101599"/>
                </a:cubicBezTo>
                <a:lnTo>
                  <a:pt x="3695700" y="1981201"/>
                </a:lnTo>
                <a:cubicBezTo>
                  <a:pt x="3695700" y="2037313"/>
                  <a:pt x="3650213" y="2082800"/>
                  <a:pt x="3594101" y="2082800"/>
                </a:cubicBezTo>
                <a:lnTo>
                  <a:pt x="101599" y="2082800"/>
                </a:lnTo>
                <a:cubicBezTo>
                  <a:pt x="45487" y="2082800"/>
                  <a:pt x="0" y="2037313"/>
                  <a:pt x="0" y="1981201"/>
                </a:cubicBezTo>
                <a:lnTo>
                  <a:pt x="0" y="101599"/>
                </a:lnTo>
                <a:cubicBezTo>
                  <a:pt x="0" y="45525"/>
                  <a:pt x="45525" y="0"/>
                  <a:pt x="101599" y="0"/>
                </a:cubicBezTo>
                <a:close/>
              </a:path>
            </a:pathLst>
          </a:custGeom>
          <a:solidFill>
            <a:srgbClr val="B01F23">
              <a:alpha val="10196"/>
            </a:srgbClr>
          </a:solidFill>
          <a:ln/>
        </p:spPr>
        <p:txBody>
          <a:bodyPr/>
          <a:lstStyle/>
          <a:p>
            <a:endParaRPr lang="en-US" dirty="0">
              <a:latin typeface="Arial" panose="020B0604020202020204" pitchFamily="34" charset="0"/>
            </a:endParaRPr>
          </a:p>
        </p:txBody>
      </p:sp>
      <p:sp>
        <p:nvSpPr>
          <p:cNvPr id="6" name="Shape 3"/>
          <p:cNvSpPr/>
          <p:nvPr/>
        </p:nvSpPr>
        <p:spPr>
          <a:xfrm>
            <a:off x="1756833" y="3327400"/>
            <a:ext cx="685800" cy="609600"/>
          </a:xfrm>
          <a:custGeom>
            <a:avLst/>
            <a:gdLst/>
            <a:ahLst/>
            <a:cxnLst/>
            <a:rect l="l" t="t" r="r" b="b"/>
            <a:pathLst>
              <a:path w="685800" h="609600">
                <a:moveTo>
                  <a:pt x="295275" y="104775"/>
                </a:moveTo>
                <a:lnTo>
                  <a:pt x="390525" y="104775"/>
                </a:lnTo>
                <a:lnTo>
                  <a:pt x="390525" y="161925"/>
                </a:lnTo>
                <a:lnTo>
                  <a:pt x="295275" y="161925"/>
                </a:lnTo>
                <a:lnTo>
                  <a:pt x="295275" y="104775"/>
                </a:lnTo>
                <a:close/>
                <a:moveTo>
                  <a:pt x="285750" y="38100"/>
                </a:moveTo>
                <a:cubicBezTo>
                  <a:pt x="254198" y="38100"/>
                  <a:pt x="228600" y="63698"/>
                  <a:pt x="228600" y="95250"/>
                </a:cubicBezTo>
                <a:lnTo>
                  <a:pt x="228600" y="171450"/>
                </a:lnTo>
                <a:cubicBezTo>
                  <a:pt x="228600" y="203002"/>
                  <a:pt x="254198" y="228600"/>
                  <a:pt x="285750" y="228600"/>
                </a:cubicBezTo>
                <a:lnTo>
                  <a:pt x="304800" y="228600"/>
                </a:lnTo>
                <a:lnTo>
                  <a:pt x="304800" y="266700"/>
                </a:lnTo>
                <a:lnTo>
                  <a:pt x="38100" y="266700"/>
                </a:lnTo>
                <a:cubicBezTo>
                  <a:pt x="17026" y="266700"/>
                  <a:pt x="0" y="283726"/>
                  <a:pt x="0" y="304800"/>
                </a:cubicBezTo>
                <a:cubicBezTo>
                  <a:pt x="0" y="325874"/>
                  <a:pt x="17026" y="342900"/>
                  <a:pt x="38100" y="342900"/>
                </a:cubicBezTo>
                <a:lnTo>
                  <a:pt x="152400" y="342900"/>
                </a:lnTo>
                <a:lnTo>
                  <a:pt x="152400" y="381000"/>
                </a:lnTo>
                <a:lnTo>
                  <a:pt x="133350" y="381000"/>
                </a:lnTo>
                <a:cubicBezTo>
                  <a:pt x="101798" y="381000"/>
                  <a:pt x="76200" y="406598"/>
                  <a:pt x="76200" y="438150"/>
                </a:cubicBezTo>
                <a:lnTo>
                  <a:pt x="76200" y="514350"/>
                </a:lnTo>
                <a:cubicBezTo>
                  <a:pt x="76200" y="545902"/>
                  <a:pt x="101798" y="571500"/>
                  <a:pt x="133350" y="571500"/>
                </a:cubicBezTo>
                <a:lnTo>
                  <a:pt x="247650" y="571500"/>
                </a:lnTo>
                <a:cubicBezTo>
                  <a:pt x="279202" y="571500"/>
                  <a:pt x="304800" y="545902"/>
                  <a:pt x="304800" y="514350"/>
                </a:cubicBezTo>
                <a:lnTo>
                  <a:pt x="304800" y="438150"/>
                </a:lnTo>
                <a:cubicBezTo>
                  <a:pt x="304800" y="406598"/>
                  <a:pt x="279202" y="381000"/>
                  <a:pt x="247650" y="381000"/>
                </a:cubicBezTo>
                <a:lnTo>
                  <a:pt x="228600" y="381000"/>
                </a:lnTo>
                <a:lnTo>
                  <a:pt x="228600" y="342900"/>
                </a:lnTo>
                <a:lnTo>
                  <a:pt x="457200" y="342900"/>
                </a:lnTo>
                <a:lnTo>
                  <a:pt x="457200" y="381000"/>
                </a:lnTo>
                <a:lnTo>
                  <a:pt x="438150" y="381000"/>
                </a:lnTo>
                <a:cubicBezTo>
                  <a:pt x="406598" y="381000"/>
                  <a:pt x="381000" y="406598"/>
                  <a:pt x="381000" y="438150"/>
                </a:cubicBezTo>
                <a:lnTo>
                  <a:pt x="381000" y="514350"/>
                </a:lnTo>
                <a:cubicBezTo>
                  <a:pt x="381000" y="545902"/>
                  <a:pt x="406598" y="571500"/>
                  <a:pt x="438150" y="571500"/>
                </a:cubicBezTo>
                <a:lnTo>
                  <a:pt x="552450" y="571500"/>
                </a:lnTo>
                <a:cubicBezTo>
                  <a:pt x="584002" y="571500"/>
                  <a:pt x="609600" y="545902"/>
                  <a:pt x="609600" y="514350"/>
                </a:cubicBezTo>
                <a:lnTo>
                  <a:pt x="609600" y="438150"/>
                </a:lnTo>
                <a:cubicBezTo>
                  <a:pt x="609600" y="406598"/>
                  <a:pt x="584002" y="381000"/>
                  <a:pt x="552450" y="381000"/>
                </a:cubicBezTo>
                <a:lnTo>
                  <a:pt x="533400" y="381000"/>
                </a:lnTo>
                <a:lnTo>
                  <a:pt x="533400" y="342900"/>
                </a:lnTo>
                <a:lnTo>
                  <a:pt x="647700" y="342900"/>
                </a:lnTo>
                <a:cubicBezTo>
                  <a:pt x="668774" y="342900"/>
                  <a:pt x="685800" y="325874"/>
                  <a:pt x="685800" y="304800"/>
                </a:cubicBezTo>
                <a:cubicBezTo>
                  <a:pt x="685800" y="283726"/>
                  <a:pt x="668774" y="266700"/>
                  <a:pt x="647700" y="266700"/>
                </a:cubicBezTo>
                <a:lnTo>
                  <a:pt x="381000" y="266700"/>
                </a:lnTo>
                <a:lnTo>
                  <a:pt x="381000" y="228600"/>
                </a:lnTo>
                <a:lnTo>
                  <a:pt x="400050" y="228600"/>
                </a:lnTo>
                <a:cubicBezTo>
                  <a:pt x="431602" y="228600"/>
                  <a:pt x="457200" y="203002"/>
                  <a:pt x="457200" y="171450"/>
                </a:cubicBezTo>
                <a:lnTo>
                  <a:pt x="457200" y="95250"/>
                </a:lnTo>
                <a:cubicBezTo>
                  <a:pt x="457200" y="63698"/>
                  <a:pt x="431602" y="38100"/>
                  <a:pt x="400050" y="38100"/>
                </a:cubicBezTo>
                <a:lnTo>
                  <a:pt x="285750" y="38100"/>
                </a:lnTo>
                <a:close/>
                <a:moveTo>
                  <a:pt x="533400" y="447675"/>
                </a:moveTo>
                <a:lnTo>
                  <a:pt x="542925" y="447675"/>
                </a:lnTo>
                <a:lnTo>
                  <a:pt x="542925" y="504825"/>
                </a:lnTo>
                <a:lnTo>
                  <a:pt x="447675" y="504825"/>
                </a:lnTo>
                <a:lnTo>
                  <a:pt x="447675" y="447675"/>
                </a:lnTo>
                <a:lnTo>
                  <a:pt x="533400" y="447675"/>
                </a:lnTo>
                <a:close/>
                <a:moveTo>
                  <a:pt x="228600" y="447675"/>
                </a:moveTo>
                <a:lnTo>
                  <a:pt x="238125" y="447675"/>
                </a:lnTo>
                <a:lnTo>
                  <a:pt x="238125" y="504825"/>
                </a:lnTo>
                <a:lnTo>
                  <a:pt x="142875" y="504825"/>
                </a:lnTo>
                <a:lnTo>
                  <a:pt x="142875" y="447675"/>
                </a:lnTo>
                <a:lnTo>
                  <a:pt x="228600" y="447675"/>
                </a:lnTo>
                <a:close/>
              </a:path>
            </a:pathLst>
          </a:custGeom>
          <a:solidFill>
            <a:srgbClr val="B01F23"/>
          </a:solidFill>
          <a:ln/>
        </p:spPr>
        <p:txBody>
          <a:bodyPr/>
          <a:lstStyle/>
          <a:p>
            <a:endParaRPr lang="en-US" dirty="0">
              <a:latin typeface="Arial" panose="020B0604020202020204" pitchFamily="34" charset="0"/>
            </a:endParaRPr>
          </a:p>
        </p:txBody>
      </p:sp>
      <p:sp>
        <p:nvSpPr>
          <p:cNvPr id="7" name="Text 4"/>
          <p:cNvSpPr/>
          <p:nvPr/>
        </p:nvSpPr>
        <p:spPr>
          <a:xfrm>
            <a:off x="1168400" y="4089400"/>
            <a:ext cx="18669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Bruno Latour</a:t>
            </a:r>
            <a:endParaRPr lang="en-US" sz="1600" dirty="0">
              <a:latin typeface="Arial" panose="020B0604020202020204" pitchFamily="34" charset="0"/>
            </a:endParaRPr>
          </a:p>
        </p:txBody>
      </p:sp>
      <p:sp>
        <p:nvSpPr>
          <p:cNvPr id="8" name="Text 5"/>
          <p:cNvSpPr/>
          <p:nvPr/>
        </p:nvSpPr>
        <p:spPr>
          <a:xfrm>
            <a:off x="457200" y="4495800"/>
            <a:ext cx="32893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Actor-Network Theory: AI as socio-technical networks.</a:t>
            </a:r>
            <a:endParaRPr lang="en-US" sz="1600" dirty="0">
              <a:latin typeface="Arial" panose="020B0604020202020204" pitchFamily="34" charset="0"/>
            </a:endParaRPr>
          </a:p>
        </p:txBody>
      </p:sp>
      <p:sp>
        <p:nvSpPr>
          <p:cNvPr id="9" name="Shape 6"/>
          <p:cNvSpPr/>
          <p:nvPr/>
        </p:nvSpPr>
        <p:spPr>
          <a:xfrm>
            <a:off x="4250267" y="3124200"/>
            <a:ext cx="3695700" cy="2082800"/>
          </a:xfrm>
          <a:custGeom>
            <a:avLst/>
            <a:gdLst/>
            <a:ahLst/>
            <a:cxnLst/>
            <a:rect l="l" t="t" r="r" b="b"/>
            <a:pathLst>
              <a:path w="3695700" h="2082800">
                <a:moveTo>
                  <a:pt x="101599" y="0"/>
                </a:moveTo>
                <a:lnTo>
                  <a:pt x="3594101" y="0"/>
                </a:lnTo>
                <a:cubicBezTo>
                  <a:pt x="3650213" y="0"/>
                  <a:pt x="3695700" y="45487"/>
                  <a:pt x="3695700" y="101599"/>
                </a:cubicBezTo>
                <a:lnTo>
                  <a:pt x="3695700" y="1981201"/>
                </a:lnTo>
                <a:cubicBezTo>
                  <a:pt x="3695700" y="2037313"/>
                  <a:pt x="3650213" y="2082800"/>
                  <a:pt x="3594101" y="2082800"/>
                </a:cubicBezTo>
                <a:lnTo>
                  <a:pt x="101599" y="2082800"/>
                </a:lnTo>
                <a:cubicBezTo>
                  <a:pt x="45487" y="2082800"/>
                  <a:pt x="0" y="2037313"/>
                  <a:pt x="0" y="1981201"/>
                </a:cubicBezTo>
                <a:lnTo>
                  <a:pt x="0" y="101599"/>
                </a:lnTo>
                <a:cubicBezTo>
                  <a:pt x="0" y="45525"/>
                  <a:pt x="45525" y="0"/>
                  <a:pt x="101599" y="0"/>
                </a:cubicBezTo>
                <a:close/>
              </a:path>
            </a:pathLst>
          </a:custGeom>
          <a:solidFill>
            <a:srgbClr val="C78B3E">
              <a:alpha val="10196"/>
            </a:srgbClr>
          </a:solidFill>
          <a:ln/>
        </p:spPr>
        <p:txBody>
          <a:bodyPr/>
          <a:lstStyle/>
          <a:p>
            <a:endParaRPr lang="en-US" dirty="0">
              <a:latin typeface="Arial" panose="020B0604020202020204" pitchFamily="34" charset="0"/>
            </a:endParaRPr>
          </a:p>
        </p:txBody>
      </p:sp>
      <p:sp>
        <p:nvSpPr>
          <p:cNvPr id="10" name="Shape 7"/>
          <p:cNvSpPr/>
          <p:nvPr/>
        </p:nvSpPr>
        <p:spPr>
          <a:xfrm>
            <a:off x="5791200" y="3327400"/>
            <a:ext cx="609600" cy="609600"/>
          </a:xfrm>
          <a:custGeom>
            <a:avLst/>
            <a:gdLst/>
            <a:ahLst/>
            <a:cxnLst/>
            <a:rect l="l" t="t" r="r" b="b"/>
            <a:pathLst>
              <a:path w="609600" h="609600">
                <a:moveTo>
                  <a:pt x="142875" y="66675"/>
                </a:moveTo>
                <a:cubicBezTo>
                  <a:pt x="142875" y="29885"/>
                  <a:pt x="172760" y="0"/>
                  <a:pt x="209550" y="0"/>
                </a:cubicBezTo>
                <a:lnTo>
                  <a:pt x="238125" y="0"/>
                </a:lnTo>
                <a:cubicBezTo>
                  <a:pt x="259199" y="0"/>
                  <a:pt x="276225" y="17026"/>
                  <a:pt x="276225" y="38100"/>
                </a:cubicBezTo>
                <a:lnTo>
                  <a:pt x="276225" y="571500"/>
                </a:lnTo>
                <a:cubicBezTo>
                  <a:pt x="276225" y="592574"/>
                  <a:pt x="259199" y="609600"/>
                  <a:pt x="238125" y="609600"/>
                </a:cubicBezTo>
                <a:lnTo>
                  <a:pt x="200025" y="609600"/>
                </a:lnTo>
                <a:cubicBezTo>
                  <a:pt x="164544" y="609600"/>
                  <a:pt x="134660" y="585311"/>
                  <a:pt x="126206" y="552450"/>
                </a:cubicBezTo>
                <a:cubicBezTo>
                  <a:pt x="125373" y="552450"/>
                  <a:pt x="124658" y="552450"/>
                  <a:pt x="123825" y="552450"/>
                </a:cubicBezTo>
                <a:cubicBezTo>
                  <a:pt x="71199" y="552450"/>
                  <a:pt x="28575" y="509826"/>
                  <a:pt x="28575" y="457200"/>
                </a:cubicBezTo>
                <a:cubicBezTo>
                  <a:pt x="28575" y="435769"/>
                  <a:pt x="35719" y="416004"/>
                  <a:pt x="47625" y="400050"/>
                </a:cubicBezTo>
                <a:cubicBezTo>
                  <a:pt x="24527" y="382667"/>
                  <a:pt x="9525" y="355044"/>
                  <a:pt x="9525" y="323850"/>
                </a:cubicBezTo>
                <a:cubicBezTo>
                  <a:pt x="9525" y="287060"/>
                  <a:pt x="30480" y="255032"/>
                  <a:pt x="60960" y="239197"/>
                </a:cubicBezTo>
                <a:cubicBezTo>
                  <a:pt x="52507" y="224909"/>
                  <a:pt x="47625" y="208240"/>
                  <a:pt x="47625" y="190500"/>
                </a:cubicBezTo>
                <a:cubicBezTo>
                  <a:pt x="47625" y="137874"/>
                  <a:pt x="90249" y="95250"/>
                  <a:pt x="142875" y="95250"/>
                </a:cubicBezTo>
                <a:lnTo>
                  <a:pt x="142875" y="66675"/>
                </a:lnTo>
                <a:close/>
                <a:moveTo>
                  <a:pt x="466725" y="66675"/>
                </a:moveTo>
                <a:lnTo>
                  <a:pt x="466725" y="95250"/>
                </a:lnTo>
                <a:cubicBezTo>
                  <a:pt x="519351" y="95250"/>
                  <a:pt x="561975" y="137874"/>
                  <a:pt x="561975" y="190500"/>
                </a:cubicBezTo>
                <a:cubicBezTo>
                  <a:pt x="561975" y="208359"/>
                  <a:pt x="557093" y="225028"/>
                  <a:pt x="548640" y="239197"/>
                </a:cubicBezTo>
                <a:cubicBezTo>
                  <a:pt x="579239" y="255032"/>
                  <a:pt x="600075" y="286941"/>
                  <a:pt x="600075" y="323850"/>
                </a:cubicBezTo>
                <a:cubicBezTo>
                  <a:pt x="600075" y="355044"/>
                  <a:pt x="585073" y="382667"/>
                  <a:pt x="561975" y="400050"/>
                </a:cubicBezTo>
                <a:cubicBezTo>
                  <a:pt x="573881" y="416004"/>
                  <a:pt x="581025" y="435769"/>
                  <a:pt x="581025" y="457200"/>
                </a:cubicBezTo>
                <a:cubicBezTo>
                  <a:pt x="581025" y="509826"/>
                  <a:pt x="538401" y="552450"/>
                  <a:pt x="485775" y="552450"/>
                </a:cubicBezTo>
                <a:cubicBezTo>
                  <a:pt x="484942" y="552450"/>
                  <a:pt x="484227" y="552450"/>
                  <a:pt x="483394" y="552450"/>
                </a:cubicBezTo>
                <a:cubicBezTo>
                  <a:pt x="474940" y="585311"/>
                  <a:pt x="445056" y="609600"/>
                  <a:pt x="409575" y="609600"/>
                </a:cubicBezTo>
                <a:lnTo>
                  <a:pt x="371475" y="609600"/>
                </a:lnTo>
                <a:cubicBezTo>
                  <a:pt x="350401" y="609600"/>
                  <a:pt x="333375" y="592574"/>
                  <a:pt x="333375" y="571500"/>
                </a:cubicBezTo>
                <a:lnTo>
                  <a:pt x="333375" y="38100"/>
                </a:lnTo>
                <a:cubicBezTo>
                  <a:pt x="333375" y="17026"/>
                  <a:pt x="350401" y="0"/>
                  <a:pt x="371475" y="0"/>
                </a:cubicBezTo>
                <a:lnTo>
                  <a:pt x="400050" y="0"/>
                </a:lnTo>
                <a:cubicBezTo>
                  <a:pt x="436840" y="0"/>
                  <a:pt x="466725" y="29885"/>
                  <a:pt x="466725" y="66675"/>
                </a:cubicBezTo>
                <a:close/>
              </a:path>
            </a:pathLst>
          </a:custGeom>
          <a:solidFill>
            <a:srgbClr val="C78B3E"/>
          </a:solidFill>
          <a:ln/>
        </p:spPr>
        <p:txBody>
          <a:bodyPr/>
          <a:lstStyle/>
          <a:p>
            <a:endParaRPr lang="en-US" dirty="0">
              <a:latin typeface="Arial" panose="020B0604020202020204" pitchFamily="34" charset="0"/>
            </a:endParaRPr>
          </a:p>
        </p:txBody>
      </p:sp>
      <p:sp>
        <p:nvSpPr>
          <p:cNvPr id="11" name="Text 8"/>
          <p:cNvSpPr/>
          <p:nvPr/>
        </p:nvSpPr>
        <p:spPr>
          <a:xfrm>
            <a:off x="4938316" y="4089400"/>
            <a:ext cx="23114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Katherine Hayles</a:t>
            </a:r>
            <a:endParaRPr lang="en-US" sz="1600" dirty="0">
              <a:latin typeface="Arial" panose="020B0604020202020204" pitchFamily="34" charset="0"/>
            </a:endParaRPr>
          </a:p>
        </p:txBody>
      </p:sp>
      <p:sp>
        <p:nvSpPr>
          <p:cNvPr id="12" name="Text 9"/>
          <p:cNvSpPr/>
          <p:nvPr/>
        </p:nvSpPr>
        <p:spPr>
          <a:xfrm>
            <a:off x="4453467" y="4495800"/>
            <a:ext cx="32893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Posthuman Theory: AI challenging human consciousness.</a:t>
            </a:r>
            <a:endParaRPr lang="en-US" sz="1600" dirty="0">
              <a:latin typeface="Arial" panose="020B0604020202020204" pitchFamily="34" charset="0"/>
            </a:endParaRPr>
          </a:p>
        </p:txBody>
      </p:sp>
      <p:sp>
        <p:nvSpPr>
          <p:cNvPr id="13" name="Shape 10"/>
          <p:cNvSpPr/>
          <p:nvPr/>
        </p:nvSpPr>
        <p:spPr>
          <a:xfrm>
            <a:off x="8246534" y="3124200"/>
            <a:ext cx="3695700" cy="2082800"/>
          </a:xfrm>
          <a:custGeom>
            <a:avLst/>
            <a:gdLst/>
            <a:ahLst/>
            <a:cxnLst/>
            <a:rect l="l" t="t" r="r" b="b"/>
            <a:pathLst>
              <a:path w="3695700" h="2082800">
                <a:moveTo>
                  <a:pt x="101599" y="0"/>
                </a:moveTo>
                <a:lnTo>
                  <a:pt x="3594101" y="0"/>
                </a:lnTo>
                <a:cubicBezTo>
                  <a:pt x="3650213" y="0"/>
                  <a:pt x="3695700" y="45487"/>
                  <a:pt x="3695700" y="101599"/>
                </a:cubicBezTo>
                <a:lnTo>
                  <a:pt x="3695700" y="1981201"/>
                </a:lnTo>
                <a:cubicBezTo>
                  <a:pt x="3695700" y="2037313"/>
                  <a:pt x="3650213" y="2082800"/>
                  <a:pt x="3594101" y="2082800"/>
                </a:cubicBezTo>
                <a:lnTo>
                  <a:pt x="101599" y="2082800"/>
                </a:lnTo>
                <a:cubicBezTo>
                  <a:pt x="45487" y="2082800"/>
                  <a:pt x="0" y="2037313"/>
                  <a:pt x="0" y="1981201"/>
                </a:cubicBezTo>
                <a:lnTo>
                  <a:pt x="0" y="101599"/>
                </a:lnTo>
                <a:cubicBezTo>
                  <a:pt x="0" y="45525"/>
                  <a:pt x="45525" y="0"/>
                  <a:pt x="101599" y="0"/>
                </a:cubicBezTo>
                <a:close/>
              </a:path>
            </a:pathLst>
          </a:custGeom>
          <a:solidFill>
            <a:srgbClr val="2A6F76">
              <a:alpha val="10196"/>
            </a:srgbClr>
          </a:solidFill>
          <a:ln/>
        </p:spPr>
        <p:txBody>
          <a:bodyPr/>
          <a:lstStyle/>
          <a:p>
            <a:endParaRPr lang="en-US" dirty="0">
              <a:latin typeface="Arial" panose="020B0604020202020204" pitchFamily="34" charset="0"/>
            </a:endParaRPr>
          </a:p>
        </p:txBody>
      </p:sp>
      <p:sp>
        <p:nvSpPr>
          <p:cNvPr id="14" name="Shape 11"/>
          <p:cNvSpPr/>
          <p:nvPr/>
        </p:nvSpPr>
        <p:spPr>
          <a:xfrm>
            <a:off x="9711267" y="3327400"/>
            <a:ext cx="762000" cy="609600"/>
          </a:xfrm>
          <a:custGeom>
            <a:avLst/>
            <a:gdLst/>
            <a:ahLst/>
            <a:cxnLst/>
            <a:rect l="l" t="t" r="r" b="b"/>
            <a:pathLst>
              <a:path w="762000" h="609600">
                <a:moveTo>
                  <a:pt x="419100" y="0"/>
                </a:moveTo>
                <a:cubicBezTo>
                  <a:pt x="419100" y="-21074"/>
                  <a:pt x="402074" y="-38100"/>
                  <a:pt x="381000" y="-38100"/>
                </a:cubicBezTo>
                <a:cubicBezTo>
                  <a:pt x="359926" y="-38100"/>
                  <a:pt x="342900" y="-21074"/>
                  <a:pt x="342900" y="0"/>
                </a:cubicBezTo>
                <a:lnTo>
                  <a:pt x="342900" y="76200"/>
                </a:lnTo>
                <a:lnTo>
                  <a:pt x="228600" y="76200"/>
                </a:lnTo>
                <a:cubicBezTo>
                  <a:pt x="165497" y="76200"/>
                  <a:pt x="114300" y="127397"/>
                  <a:pt x="114300" y="190500"/>
                </a:cubicBezTo>
                <a:lnTo>
                  <a:pt x="114300" y="457200"/>
                </a:lnTo>
                <a:cubicBezTo>
                  <a:pt x="114300" y="520303"/>
                  <a:pt x="165497" y="571500"/>
                  <a:pt x="228600" y="571500"/>
                </a:cubicBezTo>
                <a:lnTo>
                  <a:pt x="533400" y="571500"/>
                </a:lnTo>
                <a:cubicBezTo>
                  <a:pt x="596503" y="571500"/>
                  <a:pt x="647700" y="520303"/>
                  <a:pt x="647700" y="457200"/>
                </a:cubicBezTo>
                <a:lnTo>
                  <a:pt x="647700" y="190500"/>
                </a:lnTo>
                <a:cubicBezTo>
                  <a:pt x="647700" y="127397"/>
                  <a:pt x="596503" y="76200"/>
                  <a:pt x="533400" y="76200"/>
                </a:cubicBezTo>
                <a:lnTo>
                  <a:pt x="419100" y="76200"/>
                </a:lnTo>
                <a:lnTo>
                  <a:pt x="419100" y="0"/>
                </a:lnTo>
                <a:close/>
                <a:moveTo>
                  <a:pt x="190500" y="438150"/>
                </a:moveTo>
                <a:cubicBezTo>
                  <a:pt x="190500" y="422315"/>
                  <a:pt x="203240" y="409575"/>
                  <a:pt x="219075" y="409575"/>
                </a:cubicBezTo>
                <a:lnTo>
                  <a:pt x="257175" y="409575"/>
                </a:lnTo>
                <a:cubicBezTo>
                  <a:pt x="273010" y="409575"/>
                  <a:pt x="285750" y="422315"/>
                  <a:pt x="285750" y="438150"/>
                </a:cubicBezTo>
                <a:cubicBezTo>
                  <a:pt x="285750" y="453985"/>
                  <a:pt x="273010" y="466725"/>
                  <a:pt x="257175" y="466725"/>
                </a:cubicBezTo>
                <a:lnTo>
                  <a:pt x="219075" y="466725"/>
                </a:lnTo>
                <a:cubicBezTo>
                  <a:pt x="203240" y="466725"/>
                  <a:pt x="190500" y="453985"/>
                  <a:pt x="190500" y="438150"/>
                </a:cubicBezTo>
                <a:close/>
                <a:moveTo>
                  <a:pt x="333375" y="438150"/>
                </a:moveTo>
                <a:cubicBezTo>
                  <a:pt x="333375" y="422315"/>
                  <a:pt x="346115" y="409575"/>
                  <a:pt x="361950" y="409575"/>
                </a:cubicBezTo>
                <a:lnTo>
                  <a:pt x="400050" y="409575"/>
                </a:lnTo>
                <a:cubicBezTo>
                  <a:pt x="415885" y="409575"/>
                  <a:pt x="428625" y="422315"/>
                  <a:pt x="428625" y="438150"/>
                </a:cubicBezTo>
                <a:cubicBezTo>
                  <a:pt x="428625" y="453985"/>
                  <a:pt x="415885" y="466725"/>
                  <a:pt x="400050" y="466725"/>
                </a:cubicBezTo>
                <a:lnTo>
                  <a:pt x="361950" y="466725"/>
                </a:lnTo>
                <a:cubicBezTo>
                  <a:pt x="346115" y="466725"/>
                  <a:pt x="333375" y="453985"/>
                  <a:pt x="333375" y="438150"/>
                </a:cubicBezTo>
                <a:close/>
                <a:moveTo>
                  <a:pt x="476250" y="438150"/>
                </a:moveTo>
                <a:cubicBezTo>
                  <a:pt x="476250" y="422315"/>
                  <a:pt x="488990" y="409575"/>
                  <a:pt x="504825" y="409575"/>
                </a:cubicBezTo>
                <a:lnTo>
                  <a:pt x="542925" y="409575"/>
                </a:lnTo>
                <a:cubicBezTo>
                  <a:pt x="558760" y="409575"/>
                  <a:pt x="571500" y="422315"/>
                  <a:pt x="571500" y="438150"/>
                </a:cubicBezTo>
                <a:cubicBezTo>
                  <a:pt x="571500" y="453985"/>
                  <a:pt x="558760" y="466725"/>
                  <a:pt x="542925" y="466725"/>
                </a:cubicBezTo>
                <a:lnTo>
                  <a:pt x="504825" y="466725"/>
                </a:lnTo>
                <a:cubicBezTo>
                  <a:pt x="488990" y="466725"/>
                  <a:pt x="476250" y="453985"/>
                  <a:pt x="476250" y="438150"/>
                </a:cubicBezTo>
                <a:close/>
                <a:moveTo>
                  <a:pt x="266700" y="209550"/>
                </a:moveTo>
                <a:cubicBezTo>
                  <a:pt x="298242" y="209550"/>
                  <a:pt x="323850" y="235158"/>
                  <a:pt x="323850" y="266700"/>
                </a:cubicBezTo>
                <a:cubicBezTo>
                  <a:pt x="323850" y="298242"/>
                  <a:pt x="298242" y="323850"/>
                  <a:pt x="266700" y="323850"/>
                </a:cubicBezTo>
                <a:cubicBezTo>
                  <a:pt x="235158" y="323850"/>
                  <a:pt x="209550" y="298242"/>
                  <a:pt x="209550" y="266700"/>
                </a:cubicBezTo>
                <a:cubicBezTo>
                  <a:pt x="209550" y="235158"/>
                  <a:pt x="235158" y="209550"/>
                  <a:pt x="266700" y="209550"/>
                </a:cubicBezTo>
                <a:close/>
                <a:moveTo>
                  <a:pt x="438150" y="266700"/>
                </a:moveTo>
                <a:cubicBezTo>
                  <a:pt x="438150" y="235158"/>
                  <a:pt x="463758" y="209550"/>
                  <a:pt x="495300" y="209550"/>
                </a:cubicBezTo>
                <a:cubicBezTo>
                  <a:pt x="526842" y="209550"/>
                  <a:pt x="552450" y="235158"/>
                  <a:pt x="552450" y="266700"/>
                </a:cubicBezTo>
                <a:cubicBezTo>
                  <a:pt x="552450" y="298242"/>
                  <a:pt x="526842" y="323850"/>
                  <a:pt x="495300" y="323850"/>
                </a:cubicBezTo>
                <a:cubicBezTo>
                  <a:pt x="463758" y="323850"/>
                  <a:pt x="438150" y="298242"/>
                  <a:pt x="438150" y="266700"/>
                </a:cubicBezTo>
                <a:close/>
                <a:moveTo>
                  <a:pt x="76200" y="266700"/>
                </a:moveTo>
                <a:cubicBezTo>
                  <a:pt x="76200" y="245626"/>
                  <a:pt x="59174" y="228600"/>
                  <a:pt x="38100" y="228600"/>
                </a:cubicBezTo>
                <a:cubicBezTo>
                  <a:pt x="17026" y="228600"/>
                  <a:pt x="0" y="245626"/>
                  <a:pt x="0" y="266700"/>
                </a:cubicBezTo>
                <a:lnTo>
                  <a:pt x="0" y="381000"/>
                </a:lnTo>
                <a:cubicBezTo>
                  <a:pt x="0" y="402074"/>
                  <a:pt x="17026" y="419100"/>
                  <a:pt x="38100" y="419100"/>
                </a:cubicBezTo>
                <a:cubicBezTo>
                  <a:pt x="59174" y="419100"/>
                  <a:pt x="76200" y="402074"/>
                  <a:pt x="76200" y="381000"/>
                </a:cubicBezTo>
                <a:lnTo>
                  <a:pt x="76200" y="266700"/>
                </a:lnTo>
                <a:close/>
                <a:moveTo>
                  <a:pt x="723900" y="228600"/>
                </a:moveTo>
                <a:cubicBezTo>
                  <a:pt x="702826" y="228600"/>
                  <a:pt x="685800" y="245626"/>
                  <a:pt x="685800" y="266700"/>
                </a:cubicBezTo>
                <a:lnTo>
                  <a:pt x="685800" y="381000"/>
                </a:lnTo>
                <a:cubicBezTo>
                  <a:pt x="685800" y="402074"/>
                  <a:pt x="702826" y="419100"/>
                  <a:pt x="723900" y="419100"/>
                </a:cubicBezTo>
                <a:cubicBezTo>
                  <a:pt x="744974" y="419100"/>
                  <a:pt x="762000" y="402074"/>
                  <a:pt x="762000" y="381000"/>
                </a:cubicBezTo>
                <a:lnTo>
                  <a:pt x="762000" y="266700"/>
                </a:lnTo>
                <a:cubicBezTo>
                  <a:pt x="762000" y="245626"/>
                  <a:pt x="744974" y="228600"/>
                  <a:pt x="723900" y="228600"/>
                </a:cubicBezTo>
                <a:close/>
              </a:path>
            </a:pathLst>
          </a:custGeom>
          <a:solidFill>
            <a:srgbClr val="2A6F76"/>
          </a:solidFill>
          <a:ln/>
        </p:spPr>
        <p:txBody>
          <a:bodyPr/>
          <a:lstStyle/>
          <a:p>
            <a:endParaRPr lang="en-US" dirty="0">
              <a:latin typeface="Arial" panose="020B0604020202020204" pitchFamily="34" charset="0"/>
            </a:endParaRPr>
          </a:p>
        </p:txBody>
      </p:sp>
      <p:sp>
        <p:nvSpPr>
          <p:cNvPr id="15" name="Text 12"/>
          <p:cNvSpPr/>
          <p:nvPr/>
        </p:nvSpPr>
        <p:spPr>
          <a:xfrm>
            <a:off x="9012370" y="4089400"/>
            <a:ext cx="21590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Donna Haraway</a:t>
            </a:r>
            <a:endParaRPr lang="en-US" sz="1600" dirty="0">
              <a:latin typeface="Arial" panose="020B0604020202020204" pitchFamily="34" charset="0"/>
            </a:endParaRPr>
          </a:p>
        </p:txBody>
      </p:sp>
      <p:sp>
        <p:nvSpPr>
          <p:cNvPr id="16" name="Text 13"/>
          <p:cNvSpPr/>
          <p:nvPr/>
        </p:nvSpPr>
        <p:spPr>
          <a:xfrm>
            <a:off x="8449734" y="4495800"/>
            <a:ext cx="32893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Cyborg Theory: Examining AI through a feminist lens.</a:t>
            </a:r>
            <a:endParaRPr lang="en-US" sz="1600" dirty="0">
              <a:latin typeface="Arial" panose="020B0604020202020204" pitchFamily="3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name="Slide 18">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 y="17526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Incorporating Critical Perspectives</a:t>
            </a:r>
            <a:endParaRPr lang="en-US" sz="1600" dirty="0">
              <a:latin typeface="Arial" panose="020B0604020202020204" pitchFamily="34" charset="0"/>
            </a:endParaRPr>
          </a:p>
        </p:txBody>
      </p:sp>
      <p:sp>
        <p:nvSpPr>
          <p:cNvPr id="4" name="Shape 1"/>
          <p:cNvSpPr/>
          <p:nvPr/>
        </p:nvSpPr>
        <p:spPr>
          <a:xfrm>
            <a:off x="1591733" y="2768600"/>
            <a:ext cx="1219200" cy="1219200"/>
          </a:xfrm>
          <a:custGeom>
            <a:avLst/>
            <a:gdLst/>
            <a:ahLst/>
            <a:cxnLst/>
            <a:rect l="l" t="t" r="r" b="b"/>
            <a:pathLst>
              <a:path w="1219200" h="1219200">
                <a:moveTo>
                  <a:pt x="609600" y="0"/>
                </a:moveTo>
                <a:lnTo>
                  <a:pt x="609600" y="0"/>
                </a:lnTo>
                <a:cubicBezTo>
                  <a:pt x="946047" y="0"/>
                  <a:pt x="1219200" y="273153"/>
                  <a:pt x="1219200" y="609600"/>
                </a:cubicBezTo>
                <a:lnTo>
                  <a:pt x="1219200" y="609600"/>
                </a:lnTo>
                <a:cubicBezTo>
                  <a:pt x="1219200" y="946047"/>
                  <a:pt x="946047" y="1219200"/>
                  <a:pt x="609600" y="1219200"/>
                </a:cubicBezTo>
                <a:lnTo>
                  <a:pt x="609600" y="1219200"/>
                </a:lnTo>
                <a:cubicBezTo>
                  <a:pt x="273153" y="1219200"/>
                  <a:pt x="0" y="946047"/>
                  <a:pt x="0" y="609600"/>
                </a:cubicBezTo>
                <a:lnTo>
                  <a:pt x="0" y="609600"/>
                </a:lnTo>
                <a:cubicBezTo>
                  <a:pt x="0" y="273153"/>
                  <a:pt x="273153" y="0"/>
                  <a:pt x="609600" y="0"/>
                </a:cubicBezTo>
                <a:close/>
              </a:path>
            </a:pathLst>
          </a:custGeom>
          <a:solidFill>
            <a:srgbClr val="E63946">
              <a:alpha val="12549"/>
            </a:srgbClr>
          </a:solidFill>
          <a:ln/>
        </p:spPr>
        <p:txBody>
          <a:bodyPr/>
          <a:lstStyle/>
          <a:p>
            <a:endParaRPr lang="en-US" dirty="0">
              <a:latin typeface="Arial" panose="020B0604020202020204" pitchFamily="34" charset="0"/>
            </a:endParaRPr>
          </a:p>
        </p:txBody>
      </p:sp>
      <p:sp>
        <p:nvSpPr>
          <p:cNvPr id="5" name="Shape 2"/>
          <p:cNvSpPr/>
          <p:nvPr/>
        </p:nvSpPr>
        <p:spPr>
          <a:xfrm>
            <a:off x="1820333" y="3073400"/>
            <a:ext cx="762000" cy="609600"/>
          </a:xfrm>
          <a:custGeom>
            <a:avLst/>
            <a:gdLst/>
            <a:ahLst/>
            <a:cxnLst/>
            <a:rect l="l" t="t" r="r" b="b"/>
            <a:pathLst>
              <a:path w="762000" h="609600">
                <a:moveTo>
                  <a:pt x="140732" y="74295"/>
                </a:moveTo>
                <a:cubicBezTo>
                  <a:pt x="120848" y="67628"/>
                  <a:pt x="110014" y="45958"/>
                  <a:pt x="116681" y="26075"/>
                </a:cubicBezTo>
                <a:cubicBezTo>
                  <a:pt x="123349" y="6191"/>
                  <a:pt x="144899" y="-4643"/>
                  <a:pt x="164902" y="1905"/>
                </a:cubicBezTo>
                <a:lnTo>
                  <a:pt x="299442" y="46792"/>
                </a:lnTo>
                <a:cubicBezTo>
                  <a:pt x="315992" y="18812"/>
                  <a:pt x="346591" y="0"/>
                  <a:pt x="381476" y="0"/>
                </a:cubicBezTo>
                <a:cubicBezTo>
                  <a:pt x="434102" y="0"/>
                  <a:pt x="476726" y="42624"/>
                  <a:pt x="476726" y="95250"/>
                </a:cubicBezTo>
                <a:cubicBezTo>
                  <a:pt x="476726" y="98822"/>
                  <a:pt x="476488" y="102275"/>
                  <a:pt x="476131" y="105728"/>
                </a:cubicBezTo>
                <a:lnTo>
                  <a:pt x="622102" y="154424"/>
                </a:lnTo>
                <a:cubicBezTo>
                  <a:pt x="642104" y="161092"/>
                  <a:pt x="652820" y="182642"/>
                  <a:pt x="646152" y="202644"/>
                </a:cubicBezTo>
                <a:cubicBezTo>
                  <a:pt x="639485" y="222647"/>
                  <a:pt x="617934" y="233363"/>
                  <a:pt x="597932" y="226695"/>
                </a:cubicBezTo>
                <a:lnTo>
                  <a:pt x="436602" y="172879"/>
                </a:lnTo>
                <a:cubicBezTo>
                  <a:pt x="431244" y="176689"/>
                  <a:pt x="425529" y="179903"/>
                  <a:pt x="419457" y="182642"/>
                </a:cubicBezTo>
                <a:lnTo>
                  <a:pt x="419457" y="571619"/>
                </a:lnTo>
                <a:cubicBezTo>
                  <a:pt x="419457" y="592693"/>
                  <a:pt x="402431" y="609719"/>
                  <a:pt x="381357" y="609719"/>
                </a:cubicBezTo>
                <a:lnTo>
                  <a:pt x="152757" y="609719"/>
                </a:lnTo>
                <a:cubicBezTo>
                  <a:pt x="131683" y="609719"/>
                  <a:pt x="114657" y="592693"/>
                  <a:pt x="114657" y="571619"/>
                </a:cubicBezTo>
                <a:cubicBezTo>
                  <a:pt x="114657" y="550545"/>
                  <a:pt x="131683" y="533519"/>
                  <a:pt x="152757" y="533519"/>
                </a:cubicBezTo>
                <a:lnTo>
                  <a:pt x="343257" y="533519"/>
                </a:lnTo>
                <a:lnTo>
                  <a:pt x="343257" y="182642"/>
                </a:lnTo>
                <a:cubicBezTo>
                  <a:pt x="318254" y="171688"/>
                  <a:pt x="298966" y="150495"/>
                  <a:pt x="290632" y="124301"/>
                </a:cubicBezTo>
                <a:lnTo>
                  <a:pt x="140732" y="74295"/>
                </a:lnTo>
                <a:close/>
                <a:moveTo>
                  <a:pt x="239078" y="342900"/>
                </a:moveTo>
                <a:lnTo>
                  <a:pt x="152757" y="195024"/>
                </a:lnTo>
                <a:lnTo>
                  <a:pt x="66556" y="342900"/>
                </a:lnTo>
                <a:lnTo>
                  <a:pt x="239078" y="342900"/>
                </a:lnTo>
                <a:close/>
                <a:moveTo>
                  <a:pt x="152876" y="457200"/>
                </a:moveTo>
                <a:cubicBezTo>
                  <a:pt x="77986" y="457200"/>
                  <a:pt x="15716" y="416719"/>
                  <a:pt x="2858" y="363260"/>
                </a:cubicBezTo>
                <a:cubicBezTo>
                  <a:pt x="-238" y="350163"/>
                  <a:pt x="4048" y="336709"/>
                  <a:pt x="10835" y="325041"/>
                </a:cubicBezTo>
                <a:lnTo>
                  <a:pt x="124182" y="130731"/>
                </a:lnTo>
                <a:cubicBezTo>
                  <a:pt x="130135" y="120491"/>
                  <a:pt x="141089" y="114300"/>
                  <a:pt x="152876" y="114300"/>
                </a:cubicBezTo>
                <a:cubicBezTo>
                  <a:pt x="164663" y="114300"/>
                  <a:pt x="175617" y="120610"/>
                  <a:pt x="181570" y="130731"/>
                </a:cubicBezTo>
                <a:lnTo>
                  <a:pt x="294918" y="325041"/>
                </a:lnTo>
                <a:cubicBezTo>
                  <a:pt x="301704" y="336709"/>
                  <a:pt x="305991" y="350163"/>
                  <a:pt x="302895" y="363260"/>
                </a:cubicBezTo>
                <a:cubicBezTo>
                  <a:pt x="290036" y="416600"/>
                  <a:pt x="227767" y="457200"/>
                  <a:pt x="152876" y="457200"/>
                </a:cubicBezTo>
                <a:close/>
                <a:moveTo>
                  <a:pt x="608648" y="347424"/>
                </a:moveTo>
                <a:lnTo>
                  <a:pt x="522446" y="495300"/>
                </a:lnTo>
                <a:lnTo>
                  <a:pt x="694968" y="495300"/>
                </a:lnTo>
                <a:lnTo>
                  <a:pt x="608767" y="347424"/>
                </a:lnTo>
                <a:close/>
                <a:moveTo>
                  <a:pt x="758666" y="515660"/>
                </a:moveTo>
                <a:cubicBezTo>
                  <a:pt x="745807" y="569119"/>
                  <a:pt x="683538" y="609600"/>
                  <a:pt x="608647" y="609600"/>
                </a:cubicBezTo>
                <a:cubicBezTo>
                  <a:pt x="533757" y="609600"/>
                  <a:pt x="471488" y="569119"/>
                  <a:pt x="458629" y="515660"/>
                </a:cubicBezTo>
                <a:cubicBezTo>
                  <a:pt x="455533" y="502563"/>
                  <a:pt x="459819" y="489109"/>
                  <a:pt x="466606" y="477441"/>
                </a:cubicBezTo>
                <a:lnTo>
                  <a:pt x="579953" y="283131"/>
                </a:lnTo>
                <a:cubicBezTo>
                  <a:pt x="585907" y="272891"/>
                  <a:pt x="596860" y="266700"/>
                  <a:pt x="608647" y="266700"/>
                </a:cubicBezTo>
                <a:cubicBezTo>
                  <a:pt x="620435" y="266700"/>
                  <a:pt x="631388" y="273010"/>
                  <a:pt x="637342" y="283131"/>
                </a:cubicBezTo>
                <a:lnTo>
                  <a:pt x="750689" y="477441"/>
                </a:lnTo>
                <a:cubicBezTo>
                  <a:pt x="757476" y="489109"/>
                  <a:pt x="761762" y="502563"/>
                  <a:pt x="758666" y="515660"/>
                </a:cubicBezTo>
                <a:close/>
              </a:path>
            </a:pathLst>
          </a:custGeom>
          <a:solidFill>
            <a:srgbClr val="E63946"/>
          </a:solidFill>
          <a:ln/>
        </p:spPr>
        <p:txBody>
          <a:bodyPr/>
          <a:lstStyle/>
          <a:p>
            <a:endParaRPr lang="en-US" dirty="0">
              <a:latin typeface="Arial" panose="020B0604020202020204" pitchFamily="34" charset="0"/>
            </a:endParaRPr>
          </a:p>
        </p:txBody>
      </p:sp>
      <p:sp>
        <p:nvSpPr>
          <p:cNvPr id="6" name="Text 3"/>
          <p:cNvSpPr/>
          <p:nvPr/>
        </p:nvSpPr>
        <p:spPr>
          <a:xfrm>
            <a:off x="1149879" y="4140200"/>
            <a:ext cx="21082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Ruha Benjamin</a:t>
            </a:r>
            <a:endParaRPr lang="en-US" sz="1600" dirty="0">
              <a:latin typeface="Arial" panose="020B0604020202020204" pitchFamily="34" charset="0"/>
            </a:endParaRPr>
          </a:p>
        </p:txBody>
      </p:sp>
      <p:sp>
        <p:nvSpPr>
          <p:cNvPr id="7" name="Text 4"/>
          <p:cNvSpPr/>
          <p:nvPr/>
        </p:nvSpPr>
        <p:spPr>
          <a:xfrm>
            <a:off x="355600" y="4495800"/>
            <a:ext cx="36957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Race &amp; Tech: How AI perpetuates or challenges inequalities.</a:t>
            </a:r>
            <a:endParaRPr lang="en-US" sz="1600" dirty="0">
              <a:latin typeface="Arial" panose="020B0604020202020204" pitchFamily="34" charset="0"/>
            </a:endParaRPr>
          </a:p>
        </p:txBody>
      </p:sp>
      <p:sp>
        <p:nvSpPr>
          <p:cNvPr id="8" name="Shape 5"/>
          <p:cNvSpPr/>
          <p:nvPr/>
        </p:nvSpPr>
        <p:spPr>
          <a:xfrm>
            <a:off x="5486400" y="2768600"/>
            <a:ext cx="1219200" cy="1219200"/>
          </a:xfrm>
          <a:custGeom>
            <a:avLst/>
            <a:gdLst/>
            <a:ahLst/>
            <a:cxnLst/>
            <a:rect l="l" t="t" r="r" b="b"/>
            <a:pathLst>
              <a:path w="1219200" h="1219200">
                <a:moveTo>
                  <a:pt x="609600" y="0"/>
                </a:moveTo>
                <a:lnTo>
                  <a:pt x="609600" y="0"/>
                </a:lnTo>
                <a:cubicBezTo>
                  <a:pt x="946047" y="0"/>
                  <a:pt x="1219200" y="273153"/>
                  <a:pt x="1219200" y="609600"/>
                </a:cubicBezTo>
                <a:lnTo>
                  <a:pt x="1219200" y="609600"/>
                </a:lnTo>
                <a:cubicBezTo>
                  <a:pt x="1219200" y="946047"/>
                  <a:pt x="946047" y="1219200"/>
                  <a:pt x="609600" y="1219200"/>
                </a:cubicBezTo>
                <a:lnTo>
                  <a:pt x="609600" y="1219200"/>
                </a:lnTo>
                <a:cubicBezTo>
                  <a:pt x="273153" y="1219200"/>
                  <a:pt x="0" y="946047"/>
                  <a:pt x="0" y="609600"/>
                </a:cubicBezTo>
                <a:lnTo>
                  <a:pt x="0" y="609600"/>
                </a:lnTo>
                <a:cubicBezTo>
                  <a:pt x="0" y="273153"/>
                  <a:pt x="273153" y="0"/>
                  <a:pt x="609600" y="0"/>
                </a:cubicBezTo>
                <a:close/>
              </a:path>
            </a:pathLst>
          </a:custGeom>
          <a:solidFill>
            <a:srgbClr val="2A6F76">
              <a:alpha val="12549"/>
            </a:srgbClr>
          </a:solidFill>
          <a:ln/>
        </p:spPr>
        <p:txBody>
          <a:bodyPr/>
          <a:lstStyle/>
          <a:p>
            <a:endParaRPr lang="en-US" dirty="0">
              <a:latin typeface="Arial" panose="020B0604020202020204" pitchFamily="34" charset="0"/>
            </a:endParaRPr>
          </a:p>
        </p:txBody>
      </p:sp>
      <p:sp>
        <p:nvSpPr>
          <p:cNvPr id="9" name="Shape 6"/>
          <p:cNvSpPr/>
          <p:nvPr/>
        </p:nvSpPr>
        <p:spPr>
          <a:xfrm>
            <a:off x="5791200" y="3073400"/>
            <a:ext cx="609600" cy="609600"/>
          </a:xfrm>
          <a:custGeom>
            <a:avLst/>
            <a:gdLst/>
            <a:ahLst/>
            <a:cxnLst/>
            <a:rect l="l" t="t" r="r" b="b"/>
            <a:pathLst>
              <a:path w="609600" h="609600">
                <a:moveTo>
                  <a:pt x="284202" y="6072"/>
                </a:moveTo>
                <a:cubicBezTo>
                  <a:pt x="296704" y="-2024"/>
                  <a:pt x="312896" y="-2024"/>
                  <a:pt x="325398" y="6072"/>
                </a:cubicBezTo>
                <a:lnTo>
                  <a:pt x="592098" y="177522"/>
                </a:lnTo>
                <a:cubicBezTo>
                  <a:pt x="606266" y="186690"/>
                  <a:pt x="612815" y="204073"/>
                  <a:pt x="608052" y="220266"/>
                </a:cubicBezTo>
                <a:cubicBezTo>
                  <a:pt x="603290" y="236458"/>
                  <a:pt x="588407" y="247650"/>
                  <a:pt x="571500" y="247650"/>
                </a:cubicBezTo>
                <a:lnTo>
                  <a:pt x="533400" y="247650"/>
                </a:lnTo>
                <a:lnTo>
                  <a:pt x="533400" y="495300"/>
                </a:lnTo>
                <a:lnTo>
                  <a:pt x="594360" y="541020"/>
                </a:lnTo>
                <a:cubicBezTo>
                  <a:pt x="604004" y="548164"/>
                  <a:pt x="609600" y="559475"/>
                  <a:pt x="609600" y="571500"/>
                </a:cubicBezTo>
                <a:cubicBezTo>
                  <a:pt x="609600" y="592574"/>
                  <a:pt x="592574" y="609600"/>
                  <a:pt x="571500" y="609600"/>
                </a:cubicBezTo>
                <a:lnTo>
                  <a:pt x="38100" y="609600"/>
                </a:lnTo>
                <a:cubicBezTo>
                  <a:pt x="17026" y="609600"/>
                  <a:pt x="0" y="592574"/>
                  <a:pt x="0" y="571500"/>
                </a:cubicBezTo>
                <a:cubicBezTo>
                  <a:pt x="0" y="559475"/>
                  <a:pt x="5596" y="548164"/>
                  <a:pt x="15240" y="541020"/>
                </a:cubicBezTo>
                <a:lnTo>
                  <a:pt x="76200" y="495300"/>
                </a:lnTo>
                <a:lnTo>
                  <a:pt x="76200" y="495300"/>
                </a:lnTo>
                <a:lnTo>
                  <a:pt x="76200" y="247650"/>
                </a:lnTo>
                <a:lnTo>
                  <a:pt x="38100" y="247650"/>
                </a:lnTo>
                <a:cubicBezTo>
                  <a:pt x="21193" y="247650"/>
                  <a:pt x="6310" y="236458"/>
                  <a:pt x="1548" y="220266"/>
                </a:cubicBezTo>
                <a:cubicBezTo>
                  <a:pt x="-3215" y="204073"/>
                  <a:pt x="3334" y="186571"/>
                  <a:pt x="17502" y="177522"/>
                </a:cubicBezTo>
                <a:lnTo>
                  <a:pt x="284202" y="6072"/>
                </a:lnTo>
                <a:close/>
                <a:moveTo>
                  <a:pt x="400050" y="247650"/>
                </a:moveTo>
                <a:lnTo>
                  <a:pt x="400050" y="495300"/>
                </a:lnTo>
                <a:lnTo>
                  <a:pt x="476250" y="495300"/>
                </a:lnTo>
                <a:lnTo>
                  <a:pt x="476250" y="247650"/>
                </a:lnTo>
                <a:lnTo>
                  <a:pt x="400050" y="247650"/>
                </a:lnTo>
                <a:close/>
                <a:moveTo>
                  <a:pt x="266700" y="495300"/>
                </a:moveTo>
                <a:lnTo>
                  <a:pt x="342900" y="495300"/>
                </a:lnTo>
                <a:lnTo>
                  <a:pt x="342900" y="247650"/>
                </a:lnTo>
                <a:lnTo>
                  <a:pt x="266700" y="247650"/>
                </a:lnTo>
                <a:lnTo>
                  <a:pt x="266700" y="495300"/>
                </a:lnTo>
                <a:close/>
                <a:moveTo>
                  <a:pt x="133350" y="247650"/>
                </a:moveTo>
                <a:lnTo>
                  <a:pt x="133350" y="495300"/>
                </a:lnTo>
                <a:lnTo>
                  <a:pt x="209550" y="495300"/>
                </a:lnTo>
                <a:lnTo>
                  <a:pt x="209550" y="247650"/>
                </a:lnTo>
                <a:lnTo>
                  <a:pt x="133350" y="247650"/>
                </a:lnTo>
                <a:close/>
              </a:path>
            </a:pathLst>
          </a:custGeom>
          <a:solidFill>
            <a:srgbClr val="2A6F76"/>
          </a:solidFill>
          <a:ln/>
        </p:spPr>
        <p:txBody>
          <a:bodyPr/>
          <a:lstStyle/>
          <a:p>
            <a:endParaRPr lang="en-US" dirty="0">
              <a:latin typeface="Arial" panose="020B0604020202020204" pitchFamily="34" charset="0"/>
            </a:endParaRPr>
          </a:p>
        </p:txBody>
      </p:sp>
      <p:sp>
        <p:nvSpPr>
          <p:cNvPr id="10" name="Text 7"/>
          <p:cNvSpPr/>
          <p:nvPr/>
        </p:nvSpPr>
        <p:spPr>
          <a:xfrm>
            <a:off x="4967155" y="4140200"/>
            <a:ext cx="22606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Langdon Winner</a:t>
            </a:r>
            <a:endParaRPr lang="en-US" sz="1600" dirty="0">
              <a:latin typeface="Arial" panose="020B0604020202020204" pitchFamily="34" charset="0"/>
            </a:endParaRPr>
          </a:p>
        </p:txBody>
      </p:sp>
      <p:sp>
        <p:nvSpPr>
          <p:cNvPr id="11" name="Text 8"/>
          <p:cNvSpPr/>
          <p:nvPr/>
        </p:nvSpPr>
        <p:spPr>
          <a:xfrm>
            <a:off x="4250267" y="4495800"/>
            <a:ext cx="36957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Politics of Tech: AI systems embodying political values.</a:t>
            </a:r>
            <a:endParaRPr lang="en-US" sz="1600" dirty="0">
              <a:latin typeface="Arial" panose="020B0604020202020204" pitchFamily="34" charset="0"/>
            </a:endParaRPr>
          </a:p>
        </p:txBody>
      </p:sp>
      <p:sp>
        <p:nvSpPr>
          <p:cNvPr id="12" name="Shape 9"/>
          <p:cNvSpPr/>
          <p:nvPr/>
        </p:nvSpPr>
        <p:spPr>
          <a:xfrm>
            <a:off x="9381067" y="2768600"/>
            <a:ext cx="1219200" cy="1219200"/>
          </a:xfrm>
          <a:custGeom>
            <a:avLst/>
            <a:gdLst/>
            <a:ahLst/>
            <a:cxnLst/>
            <a:rect l="l" t="t" r="r" b="b"/>
            <a:pathLst>
              <a:path w="1219200" h="1219200">
                <a:moveTo>
                  <a:pt x="609600" y="0"/>
                </a:moveTo>
                <a:lnTo>
                  <a:pt x="609600" y="0"/>
                </a:lnTo>
                <a:cubicBezTo>
                  <a:pt x="946047" y="0"/>
                  <a:pt x="1219200" y="273153"/>
                  <a:pt x="1219200" y="609600"/>
                </a:cubicBezTo>
                <a:lnTo>
                  <a:pt x="1219200" y="609600"/>
                </a:lnTo>
                <a:cubicBezTo>
                  <a:pt x="1219200" y="946047"/>
                  <a:pt x="946047" y="1219200"/>
                  <a:pt x="609600" y="1219200"/>
                </a:cubicBezTo>
                <a:lnTo>
                  <a:pt x="609600" y="1219200"/>
                </a:lnTo>
                <a:cubicBezTo>
                  <a:pt x="273153" y="1219200"/>
                  <a:pt x="0" y="946047"/>
                  <a:pt x="0" y="609600"/>
                </a:cubicBezTo>
                <a:lnTo>
                  <a:pt x="0" y="609600"/>
                </a:lnTo>
                <a:cubicBezTo>
                  <a:pt x="0" y="273153"/>
                  <a:pt x="273153" y="0"/>
                  <a:pt x="609600" y="0"/>
                </a:cubicBezTo>
                <a:close/>
              </a:path>
            </a:pathLst>
          </a:custGeom>
          <a:solidFill>
            <a:srgbClr val="C78B3E">
              <a:alpha val="12549"/>
            </a:srgbClr>
          </a:solidFill>
          <a:ln/>
        </p:spPr>
        <p:txBody>
          <a:bodyPr/>
          <a:lstStyle/>
          <a:p>
            <a:endParaRPr lang="en-US" dirty="0">
              <a:latin typeface="Arial" panose="020B0604020202020204" pitchFamily="34" charset="0"/>
            </a:endParaRPr>
          </a:p>
        </p:txBody>
      </p:sp>
      <p:sp>
        <p:nvSpPr>
          <p:cNvPr id="13" name="Shape 10"/>
          <p:cNvSpPr/>
          <p:nvPr/>
        </p:nvSpPr>
        <p:spPr>
          <a:xfrm>
            <a:off x="9685867" y="3073400"/>
            <a:ext cx="609600" cy="609600"/>
          </a:xfrm>
          <a:custGeom>
            <a:avLst/>
            <a:gdLst/>
            <a:ahLst/>
            <a:cxnLst/>
            <a:rect l="l" t="t" r="r" b="b"/>
            <a:pathLst>
              <a:path w="609600" h="609600">
                <a:moveTo>
                  <a:pt x="495300" y="247650"/>
                </a:moveTo>
                <a:cubicBezTo>
                  <a:pt x="495300" y="302300"/>
                  <a:pt x="477560" y="352782"/>
                  <a:pt x="447675" y="393740"/>
                </a:cubicBezTo>
                <a:lnTo>
                  <a:pt x="598408" y="544592"/>
                </a:lnTo>
                <a:cubicBezTo>
                  <a:pt x="613291" y="559475"/>
                  <a:pt x="613291" y="583644"/>
                  <a:pt x="598408" y="598527"/>
                </a:cubicBezTo>
                <a:cubicBezTo>
                  <a:pt x="583525" y="613410"/>
                  <a:pt x="559356" y="613410"/>
                  <a:pt x="544473" y="598527"/>
                </a:cubicBezTo>
                <a:lnTo>
                  <a:pt x="393740" y="447675"/>
                </a:lnTo>
                <a:cubicBezTo>
                  <a:pt x="352782" y="477560"/>
                  <a:pt x="302300" y="495300"/>
                  <a:pt x="247650" y="495300"/>
                </a:cubicBezTo>
                <a:cubicBezTo>
                  <a:pt x="110847" y="495300"/>
                  <a:pt x="0" y="384453"/>
                  <a:pt x="0" y="247650"/>
                </a:cubicBezTo>
                <a:cubicBezTo>
                  <a:pt x="0" y="110847"/>
                  <a:pt x="110847" y="0"/>
                  <a:pt x="247650" y="0"/>
                </a:cubicBezTo>
                <a:cubicBezTo>
                  <a:pt x="384453" y="0"/>
                  <a:pt x="495300" y="110847"/>
                  <a:pt x="495300" y="247650"/>
                </a:cubicBezTo>
                <a:close/>
                <a:moveTo>
                  <a:pt x="252413" y="114300"/>
                </a:moveTo>
                <a:cubicBezTo>
                  <a:pt x="239316" y="114300"/>
                  <a:pt x="228600" y="125016"/>
                  <a:pt x="228600" y="138113"/>
                </a:cubicBezTo>
                <a:lnTo>
                  <a:pt x="228600" y="142875"/>
                </a:lnTo>
                <a:cubicBezTo>
                  <a:pt x="194310" y="143232"/>
                  <a:pt x="166688" y="171093"/>
                  <a:pt x="166688" y="205383"/>
                </a:cubicBezTo>
                <a:cubicBezTo>
                  <a:pt x="166688" y="235982"/>
                  <a:pt x="188714" y="262057"/>
                  <a:pt x="218956" y="267057"/>
                </a:cubicBezTo>
                <a:lnTo>
                  <a:pt x="268605" y="275392"/>
                </a:lnTo>
                <a:cubicBezTo>
                  <a:pt x="275749" y="276582"/>
                  <a:pt x="280988" y="282773"/>
                  <a:pt x="280988" y="290036"/>
                </a:cubicBezTo>
                <a:cubicBezTo>
                  <a:pt x="280988" y="298252"/>
                  <a:pt x="274320" y="304919"/>
                  <a:pt x="266105" y="304919"/>
                </a:cubicBezTo>
                <a:lnTo>
                  <a:pt x="200025" y="304800"/>
                </a:lnTo>
                <a:cubicBezTo>
                  <a:pt x="186928" y="304800"/>
                  <a:pt x="176212" y="315516"/>
                  <a:pt x="176212" y="328613"/>
                </a:cubicBezTo>
                <a:cubicBezTo>
                  <a:pt x="176212" y="341709"/>
                  <a:pt x="186928" y="352425"/>
                  <a:pt x="200025" y="352425"/>
                </a:cubicBezTo>
                <a:lnTo>
                  <a:pt x="228600" y="352425"/>
                </a:lnTo>
                <a:lnTo>
                  <a:pt x="228600" y="357188"/>
                </a:lnTo>
                <a:cubicBezTo>
                  <a:pt x="228600" y="370284"/>
                  <a:pt x="239316" y="381000"/>
                  <a:pt x="252413" y="381000"/>
                </a:cubicBezTo>
                <a:cubicBezTo>
                  <a:pt x="265509" y="381000"/>
                  <a:pt x="276225" y="370284"/>
                  <a:pt x="276225" y="357188"/>
                </a:cubicBezTo>
                <a:lnTo>
                  <a:pt x="276225" y="351592"/>
                </a:lnTo>
                <a:cubicBezTo>
                  <a:pt x="305991" y="346710"/>
                  <a:pt x="328613" y="320993"/>
                  <a:pt x="328613" y="289917"/>
                </a:cubicBezTo>
                <a:cubicBezTo>
                  <a:pt x="328613" y="259318"/>
                  <a:pt x="306586" y="233243"/>
                  <a:pt x="276344" y="228243"/>
                </a:cubicBezTo>
                <a:lnTo>
                  <a:pt x="226695" y="219908"/>
                </a:lnTo>
                <a:cubicBezTo>
                  <a:pt x="219551" y="218718"/>
                  <a:pt x="214312" y="212527"/>
                  <a:pt x="214312" y="205264"/>
                </a:cubicBezTo>
                <a:cubicBezTo>
                  <a:pt x="214312" y="197048"/>
                  <a:pt x="220980" y="190381"/>
                  <a:pt x="229195" y="190381"/>
                </a:cubicBezTo>
                <a:lnTo>
                  <a:pt x="285750" y="190381"/>
                </a:lnTo>
                <a:cubicBezTo>
                  <a:pt x="298847" y="190381"/>
                  <a:pt x="309563" y="179665"/>
                  <a:pt x="309563" y="166568"/>
                </a:cubicBezTo>
                <a:cubicBezTo>
                  <a:pt x="309563" y="153472"/>
                  <a:pt x="298847" y="142756"/>
                  <a:pt x="285750" y="142756"/>
                </a:cubicBezTo>
                <a:lnTo>
                  <a:pt x="276225" y="142756"/>
                </a:lnTo>
                <a:lnTo>
                  <a:pt x="276225" y="137993"/>
                </a:lnTo>
                <a:cubicBezTo>
                  <a:pt x="276225" y="124897"/>
                  <a:pt x="265509" y="114181"/>
                  <a:pt x="252413" y="114181"/>
                </a:cubicBezTo>
                <a:close/>
              </a:path>
            </a:pathLst>
          </a:custGeom>
          <a:solidFill>
            <a:srgbClr val="C78B3E"/>
          </a:solidFill>
          <a:ln/>
        </p:spPr>
        <p:txBody>
          <a:bodyPr/>
          <a:lstStyle/>
          <a:p>
            <a:endParaRPr lang="en-US" dirty="0">
              <a:latin typeface="Arial" panose="020B0604020202020204" pitchFamily="34" charset="0"/>
            </a:endParaRPr>
          </a:p>
        </p:txBody>
      </p:sp>
      <p:sp>
        <p:nvSpPr>
          <p:cNvPr id="14" name="Text 11"/>
          <p:cNvSpPr/>
          <p:nvPr/>
        </p:nvSpPr>
        <p:spPr>
          <a:xfrm>
            <a:off x="9101403" y="4140200"/>
            <a:ext cx="17780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Safiya Noble</a:t>
            </a:r>
            <a:endParaRPr lang="en-US" sz="1600" dirty="0">
              <a:latin typeface="Arial" panose="020B0604020202020204" pitchFamily="34" charset="0"/>
            </a:endParaRPr>
          </a:p>
        </p:txBody>
      </p:sp>
      <p:sp>
        <p:nvSpPr>
          <p:cNvPr id="15" name="Text 12"/>
          <p:cNvSpPr/>
          <p:nvPr/>
        </p:nvSpPr>
        <p:spPr>
          <a:xfrm>
            <a:off x="8144934" y="4495800"/>
            <a:ext cx="36957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Algorithmic Bias: Critical analysis of discrimination in information systems.</a:t>
            </a:r>
            <a:endParaRPr lang="en-US" sz="1600" dirty="0">
              <a:latin typeface="Arial" panose="020B0604020202020204" pitchFamily="34"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name="Slide 19">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pic>
        <p:nvPicPr>
          <p:cNvPr id="3" name="Image 1" descr="https://kimi-web-img.moonshot.cn/img/img.freepik.com/7d07a8b6e91945e27a58081c7fa3a82ec899aa69.jpg"/>
          <p:cNvPicPr>
            <a:picLocks noChangeAspect="1"/>
          </p:cNvPicPr>
          <p:nvPr/>
        </p:nvPicPr>
        <p:blipFill>
          <a:blip r:embed="rId4"/>
          <a:srcRect l="15610" r="15610"/>
          <a:stretch/>
        </p:blipFill>
        <p:spPr>
          <a:xfrm>
            <a:off x="254000" y="1047750"/>
            <a:ext cx="5842000" cy="4762500"/>
          </a:xfrm>
          <a:prstGeom prst="roundRect">
            <a:avLst>
              <a:gd name="adj" fmla="val 2133"/>
            </a:avLst>
          </a:prstGeom>
        </p:spPr>
      </p:pic>
      <p:sp>
        <p:nvSpPr>
          <p:cNvPr id="4" name="Text 0"/>
          <p:cNvSpPr/>
          <p:nvPr/>
        </p:nvSpPr>
        <p:spPr>
          <a:xfrm>
            <a:off x="6502400" y="1752600"/>
            <a:ext cx="5892800" cy="508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Educational Applications</a:t>
            </a:r>
            <a:endParaRPr lang="en-US" sz="1600" dirty="0">
              <a:latin typeface="Arial" panose="020B0604020202020204" pitchFamily="34" charset="0"/>
            </a:endParaRPr>
          </a:p>
        </p:txBody>
      </p:sp>
      <p:sp>
        <p:nvSpPr>
          <p:cNvPr id="5" name="Text 1"/>
          <p:cNvSpPr/>
          <p:nvPr/>
        </p:nvSpPr>
        <p:spPr>
          <a:xfrm>
            <a:off x="6502400" y="2463800"/>
            <a:ext cx="5435600" cy="7112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AI literacy curricula empower educators and prepare students for an AI-integrated future.</a:t>
            </a:r>
            <a:endParaRPr lang="en-US" sz="1600" dirty="0">
              <a:latin typeface="Arial" panose="020B0604020202020204" pitchFamily="34" charset="0"/>
            </a:endParaRPr>
          </a:p>
        </p:txBody>
      </p:sp>
      <p:sp>
        <p:nvSpPr>
          <p:cNvPr id="6" name="Shape 2"/>
          <p:cNvSpPr/>
          <p:nvPr/>
        </p:nvSpPr>
        <p:spPr>
          <a:xfrm>
            <a:off x="6597650" y="3479800"/>
            <a:ext cx="317500" cy="254000"/>
          </a:xfrm>
          <a:custGeom>
            <a:avLst/>
            <a:gdLst/>
            <a:ahLst/>
            <a:cxnLst/>
            <a:rect l="l" t="t" r="r" b="b"/>
            <a:pathLst>
              <a:path w="317500" h="254000">
                <a:moveTo>
                  <a:pt x="63500" y="47625"/>
                </a:moveTo>
                <a:cubicBezTo>
                  <a:pt x="63500" y="30113"/>
                  <a:pt x="77738" y="15875"/>
                  <a:pt x="95250" y="15875"/>
                </a:cubicBezTo>
                <a:lnTo>
                  <a:pt x="269875" y="15875"/>
                </a:lnTo>
                <a:cubicBezTo>
                  <a:pt x="287387" y="15875"/>
                  <a:pt x="301625" y="30113"/>
                  <a:pt x="301625" y="47625"/>
                </a:cubicBezTo>
                <a:lnTo>
                  <a:pt x="301625" y="166688"/>
                </a:lnTo>
                <a:lnTo>
                  <a:pt x="254000" y="166688"/>
                </a:lnTo>
                <a:lnTo>
                  <a:pt x="254000" y="158750"/>
                </a:lnTo>
                <a:cubicBezTo>
                  <a:pt x="254000" y="149969"/>
                  <a:pt x="246906" y="142875"/>
                  <a:pt x="238125" y="142875"/>
                </a:cubicBezTo>
                <a:lnTo>
                  <a:pt x="206375" y="142875"/>
                </a:lnTo>
                <a:cubicBezTo>
                  <a:pt x="197594" y="142875"/>
                  <a:pt x="190500" y="149969"/>
                  <a:pt x="190500" y="158750"/>
                </a:cubicBezTo>
                <a:lnTo>
                  <a:pt x="190500" y="166688"/>
                </a:lnTo>
                <a:lnTo>
                  <a:pt x="126454" y="166688"/>
                </a:lnTo>
                <a:cubicBezTo>
                  <a:pt x="131862" y="157361"/>
                  <a:pt x="134938" y="146496"/>
                  <a:pt x="134938" y="134938"/>
                </a:cubicBezTo>
                <a:cubicBezTo>
                  <a:pt x="134938" y="99864"/>
                  <a:pt x="106511" y="71438"/>
                  <a:pt x="71438" y="71438"/>
                </a:cubicBezTo>
                <a:cubicBezTo>
                  <a:pt x="68759" y="71438"/>
                  <a:pt x="66080" y="71586"/>
                  <a:pt x="63500" y="71934"/>
                </a:cubicBezTo>
                <a:lnTo>
                  <a:pt x="63500" y="47625"/>
                </a:lnTo>
                <a:close/>
                <a:moveTo>
                  <a:pt x="165199" y="222250"/>
                </a:moveTo>
                <a:cubicBezTo>
                  <a:pt x="162669" y="210245"/>
                  <a:pt x="157113" y="199380"/>
                  <a:pt x="149275" y="190500"/>
                </a:cubicBezTo>
                <a:lnTo>
                  <a:pt x="301625" y="190500"/>
                </a:lnTo>
                <a:cubicBezTo>
                  <a:pt x="301625" y="208012"/>
                  <a:pt x="287387" y="222250"/>
                  <a:pt x="269875" y="222250"/>
                </a:cubicBezTo>
                <a:lnTo>
                  <a:pt x="165199" y="222250"/>
                </a:lnTo>
                <a:close/>
                <a:moveTo>
                  <a:pt x="31750" y="134938"/>
                </a:moveTo>
                <a:cubicBezTo>
                  <a:pt x="31750" y="113033"/>
                  <a:pt x="49533" y="95250"/>
                  <a:pt x="71437" y="95250"/>
                </a:cubicBezTo>
                <a:cubicBezTo>
                  <a:pt x="93342" y="95250"/>
                  <a:pt x="111125" y="113033"/>
                  <a:pt x="111125" y="134938"/>
                </a:cubicBezTo>
                <a:cubicBezTo>
                  <a:pt x="111125" y="156842"/>
                  <a:pt x="93342" y="174625"/>
                  <a:pt x="71438" y="174625"/>
                </a:cubicBezTo>
                <a:cubicBezTo>
                  <a:pt x="49533" y="174625"/>
                  <a:pt x="31750" y="156842"/>
                  <a:pt x="31750" y="134938"/>
                </a:cubicBezTo>
                <a:close/>
                <a:moveTo>
                  <a:pt x="0" y="238125"/>
                </a:moveTo>
                <a:cubicBezTo>
                  <a:pt x="0" y="211832"/>
                  <a:pt x="21332" y="190500"/>
                  <a:pt x="47625" y="190500"/>
                </a:cubicBezTo>
                <a:lnTo>
                  <a:pt x="95250" y="190500"/>
                </a:lnTo>
                <a:cubicBezTo>
                  <a:pt x="121543" y="190500"/>
                  <a:pt x="142875" y="211832"/>
                  <a:pt x="142875" y="238125"/>
                </a:cubicBezTo>
                <a:cubicBezTo>
                  <a:pt x="142875" y="246906"/>
                  <a:pt x="135781" y="254000"/>
                  <a:pt x="127000" y="254000"/>
                </a:cubicBezTo>
                <a:lnTo>
                  <a:pt x="15875" y="254000"/>
                </a:lnTo>
                <a:cubicBezTo>
                  <a:pt x="7094" y="254000"/>
                  <a:pt x="0" y="246906"/>
                  <a:pt x="0" y="238125"/>
                </a:cubicBezTo>
                <a:close/>
              </a:path>
            </a:pathLst>
          </a:custGeom>
          <a:solidFill>
            <a:srgbClr val="C78B3E"/>
          </a:solidFill>
          <a:ln/>
        </p:spPr>
        <p:txBody>
          <a:bodyPr/>
          <a:lstStyle/>
          <a:p>
            <a:endParaRPr lang="en-US" dirty="0">
              <a:latin typeface="Arial" panose="020B0604020202020204" pitchFamily="34" charset="0"/>
            </a:endParaRPr>
          </a:p>
        </p:txBody>
      </p:sp>
      <p:sp>
        <p:nvSpPr>
          <p:cNvPr id="7" name="Text 3"/>
          <p:cNvSpPr/>
          <p:nvPr/>
        </p:nvSpPr>
        <p:spPr>
          <a:xfrm>
            <a:off x="7010400" y="3479800"/>
            <a:ext cx="49403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Empowers educators with new millennia AI curricula.</a:t>
            </a:r>
            <a:endParaRPr lang="en-US" sz="1600" dirty="0">
              <a:latin typeface="Arial" panose="020B0604020202020204" pitchFamily="34" charset="0"/>
            </a:endParaRPr>
          </a:p>
        </p:txBody>
      </p:sp>
      <p:sp>
        <p:nvSpPr>
          <p:cNvPr id="8" name="Shape 4"/>
          <p:cNvSpPr/>
          <p:nvPr/>
        </p:nvSpPr>
        <p:spPr>
          <a:xfrm>
            <a:off x="6597650" y="3987800"/>
            <a:ext cx="317500" cy="254000"/>
          </a:xfrm>
          <a:custGeom>
            <a:avLst/>
            <a:gdLst/>
            <a:ahLst/>
            <a:cxnLst/>
            <a:rect l="l" t="t" r="r" b="b"/>
            <a:pathLst>
              <a:path w="317500" h="254000">
                <a:moveTo>
                  <a:pt x="158750" y="7938"/>
                </a:moveTo>
                <a:cubicBezTo>
                  <a:pt x="187225" y="7938"/>
                  <a:pt x="210344" y="31056"/>
                  <a:pt x="210344" y="59531"/>
                </a:cubicBezTo>
                <a:cubicBezTo>
                  <a:pt x="210344" y="88007"/>
                  <a:pt x="187225" y="111125"/>
                  <a:pt x="158750" y="111125"/>
                </a:cubicBezTo>
                <a:cubicBezTo>
                  <a:pt x="130275" y="111125"/>
                  <a:pt x="107156" y="88007"/>
                  <a:pt x="107156" y="59531"/>
                </a:cubicBezTo>
                <a:cubicBezTo>
                  <a:pt x="107156" y="31056"/>
                  <a:pt x="130275" y="7938"/>
                  <a:pt x="158750" y="7938"/>
                </a:cubicBezTo>
                <a:close/>
                <a:moveTo>
                  <a:pt x="47625" y="43656"/>
                </a:moveTo>
                <a:cubicBezTo>
                  <a:pt x="67339" y="43656"/>
                  <a:pt x="83344" y="59661"/>
                  <a:pt x="83344" y="79375"/>
                </a:cubicBezTo>
                <a:cubicBezTo>
                  <a:pt x="83344" y="99089"/>
                  <a:pt x="67339" y="115094"/>
                  <a:pt x="47625" y="115094"/>
                </a:cubicBezTo>
                <a:cubicBezTo>
                  <a:pt x="27911" y="115094"/>
                  <a:pt x="11906" y="99089"/>
                  <a:pt x="11906" y="79375"/>
                </a:cubicBezTo>
                <a:cubicBezTo>
                  <a:pt x="11906" y="59661"/>
                  <a:pt x="27911" y="43656"/>
                  <a:pt x="47625" y="43656"/>
                </a:cubicBezTo>
                <a:close/>
                <a:moveTo>
                  <a:pt x="0" y="206375"/>
                </a:moveTo>
                <a:cubicBezTo>
                  <a:pt x="0" y="171301"/>
                  <a:pt x="28426" y="142875"/>
                  <a:pt x="63500" y="142875"/>
                </a:cubicBezTo>
                <a:cubicBezTo>
                  <a:pt x="69850" y="142875"/>
                  <a:pt x="76002" y="143818"/>
                  <a:pt x="81806" y="145554"/>
                </a:cubicBezTo>
                <a:cubicBezTo>
                  <a:pt x="65484" y="163810"/>
                  <a:pt x="55563" y="187920"/>
                  <a:pt x="55563" y="214313"/>
                </a:cubicBezTo>
                <a:lnTo>
                  <a:pt x="55563" y="222250"/>
                </a:lnTo>
                <a:cubicBezTo>
                  <a:pt x="55563" y="227905"/>
                  <a:pt x="56753" y="233263"/>
                  <a:pt x="58886" y="238125"/>
                </a:cubicBezTo>
                <a:lnTo>
                  <a:pt x="15875" y="238125"/>
                </a:lnTo>
                <a:cubicBezTo>
                  <a:pt x="7094" y="238125"/>
                  <a:pt x="0" y="231031"/>
                  <a:pt x="0" y="222250"/>
                </a:cubicBezTo>
                <a:lnTo>
                  <a:pt x="0" y="206375"/>
                </a:lnTo>
                <a:close/>
                <a:moveTo>
                  <a:pt x="258614" y="238125"/>
                </a:moveTo>
                <a:cubicBezTo>
                  <a:pt x="260747" y="233263"/>
                  <a:pt x="261937" y="227905"/>
                  <a:pt x="261937" y="222250"/>
                </a:cubicBezTo>
                <a:lnTo>
                  <a:pt x="261937" y="214313"/>
                </a:lnTo>
                <a:cubicBezTo>
                  <a:pt x="261937" y="187920"/>
                  <a:pt x="252016" y="163810"/>
                  <a:pt x="235694" y="145554"/>
                </a:cubicBezTo>
                <a:cubicBezTo>
                  <a:pt x="241498" y="143818"/>
                  <a:pt x="247650" y="142875"/>
                  <a:pt x="254000" y="142875"/>
                </a:cubicBezTo>
                <a:cubicBezTo>
                  <a:pt x="289074" y="142875"/>
                  <a:pt x="317500" y="171301"/>
                  <a:pt x="317500" y="206375"/>
                </a:cubicBezTo>
                <a:lnTo>
                  <a:pt x="317500" y="222250"/>
                </a:lnTo>
                <a:cubicBezTo>
                  <a:pt x="317500" y="231031"/>
                  <a:pt x="310406" y="238125"/>
                  <a:pt x="301625" y="238125"/>
                </a:cubicBezTo>
                <a:lnTo>
                  <a:pt x="258614" y="238125"/>
                </a:lnTo>
                <a:close/>
                <a:moveTo>
                  <a:pt x="234156" y="79375"/>
                </a:moveTo>
                <a:cubicBezTo>
                  <a:pt x="234156" y="59661"/>
                  <a:pt x="250161" y="43656"/>
                  <a:pt x="269875" y="43656"/>
                </a:cubicBezTo>
                <a:cubicBezTo>
                  <a:pt x="289589" y="43656"/>
                  <a:pt x="305594" y="59661"/>
                  <a:pt x="305594" y="79375"/>
                </a:cubicBezTo>
                <a:cubicBezTo>
                  <a:pt x="305594" y="99089"/>
                  <a:pt x="289589" y="115094"/>
                  <a:pt x="269875" y="115094"/>
                </a:cubicBezTo>
                <a:cubicBezTo>
                  <a:pt x="250161" y="115094"/>
                  <a:pt x="234156" y="99089"/>
                  <a:pt x="234156" y="79375"/>
                </a:cubicBezTo>
                <a:close/>
                <a:moveTo>
                  <a:pt x="79375" y="214313"/>
                </a:moveTo>
                <a:cubicBezTo>
                  <a:pt x="79375" y="170458"/>
                  <a:pt x="114895" y="134938"/>
                  <a:pt x="158750" y="134938"/>
                </a:cubicBezTo>
                <a:cubicBezTo>
                  <a:pt x="202605" y="134938"/>
                  <a:pt x="238125" y="170458"/>
                  <a:pt x="238125" y="214313"/>
                </a:cubicBezTo>
                <a:lnTo>
                  <a:pt x="238125" y="222250"/>
                </a:lnTo>
                <a:cubicBezTo>
                  <a:pt x="238125" y="231031"/>
                  <a:pt x="231031" y="238125"/>
                  <a:pt x="222250" y="238125"/>
                </a:cubicBezTo>
                <a:lnTo>
                  <a:pt x="95250" y="238125"/>
                </a:lnTo>
                <a:cubicBezTo>
                  <a:pt x="86469" y="238125"/>
                  <a:pt x="79375" y="231031"/>
                  <a:pt x="79375" y="222250"/>
                </a:cubicBezTo>
                <a:lnTo>
                  <a:pt x="79375" y="214313"/>
                </a:lnTo>
                <a:close/>
              </a:path>
            </a:pathLst>
          </a:custGeom>
          <a:solidFill>
            <a:srgbClr val="C78B3E"/>
          </a:solidFill>
          <a:ln/>
        </p:spPr>
        <p:txBody>
          <a:bodyPr/>
          <a:lstStyle/>
          <a:p>
            <a:endParaRPr lang="en-US" dirty="0">
              <a:latin typeface="Arial" panose="020B0604020202020204" pitchFamily="34" charset="0"/>
            </a:endParaRPr>
          </a:p>
        </p:txBody>
      </p:sp>
      <p:sp>
        <p:nvSpPr>
          <p:cNvPr id="9" name="Text 5"/>
          <p:cNvSpPr/>
          <p:nvPr/>
        </p:nvSpPr>
        <p:spPr>
          <a:xfrm>
            <a:off x="7010400" y="3987800"/>
            <a:ext cx="45212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Helps students understand AI's societal context.</a:t>
            </a:r>
            <a:endParaRPr lang="en-US" sz="1600" dirty="0">
              <a:latin typeface="Arial" panose="020B0604020202020204" pitchFamily="34" charset="0"/>
            </a:endParaRPr>
          </a:p>
        </p:txBody>
      </p:sp>
      <p:sp>
        <p:nvSpPr>
          <p:cNvPr id="10" name="Shape 6"/>
          <p:cNvSpPr/>
          <p:nvPr/>
        </p:nvSpPr>
        <p:spPr>
          <a:xfrm>
            <a:off x="6628078" y="4495800"/>
            <a:ext cx="222250" cy="254000"/>
          </a:xfrm>
          <a:custGeom>
            <a:avLst/>
            <a:gdLst/>
            <a:ahLst/>
            <a:cxnLst/>
            <a:rect l="l" t="t" r="r" b="b"/>
            <a:pathLst>
              <a:path w="222250" h="254000">
                <a:moveTo>
                  <a:pt x="15875" y="0"/>
                </a:moveTo>
                <a:cubicBezTo>
                  <a:pt x="24656" y="0"/>
                  <a:pt x="31750" y="7094"/>
                  <a:pt x="31750" y="15875"/>
                </a:cubicBezTo>
                <a:lnTo>
                  <a:pt x="31750" y="23812"/>
                </a:lnTo>
                <a:lnTo>
                  <a:pt x="65980" y="15280"/>
                </a:lnTo>
                <a:cubicBezTo>
                  <a:pt x="84882" y="10567"/>
                  <a:pt x="104825" y="12750"/>
                  <a:pt x="122287" y="21481"/>
                </a:cubicBezTo>
                <a:cubicBezTo>
                  <a:pt x="145256" y="32990"/>
                  <a:pt x="172293" y="32990"/>
                  <a:pt x="195263" y="21481"/>
                </a:cubicBezTo>
                <a:lnTo>
                  <a:pt x="200025" y="19100"/>
                </a:lnTo>
                <a:cubicBezTo>
                  <a:pt x="210245" y="13940"/>
                  <a:pt x="222250" y="21382"/>
                  <a:pt x="222250" y="32792"/>
                </a:cubicBezTo>
                <a:lnTo>
                  <a:pt x="222250" y="50701"/>
                </a:lnTo>
                <a:lnTo>
                  <a:pt x="200075" y="58737"/>
                </a:lnTo>
                <a:cubicBezTo>
                  <a:pt x="178842" y="66477"/>
                  <a:pt x="155426" y="65633"/>
                  <a:pt x="134789" y="56455"/>
                </a:cubicBezTo>
                <a:lnTo>
                  <a:pt x="126802" y="52884"/>
                </a:lnTo>
                <a:cubicBezTo>
                  <a:pt x="116731" y="48419"/>
                  <a:pt x="106065" y="45591"/>
                  <a:pt x="95250" y="44500"/>
                </a:cubicBezTo>
                <a:lnTo>
                  <a:pt x="95250" y="60474"/>
                </a:lnTo>
                <a:cubicBezTo>
                  <a:pt x="103882" y="61516"/>
                  <a:pt x="112316" y="63798"/>
                  <a:pt x="120352" y="67370"/>
                </a:cubicBezTo>
                <a:lnTo>
                  <a:pt x="128339" y="70941"/>
                </a:lnTo>
                <a:cubicBezTo>
                  <a:pt x="152747" y="81806"/>
                  <a:pt x="180429" y="82748"/>
                  <a:pt x="205532" y="73620"/>
                </a:cubicBezTo>
                <a:lnTo>
                  <a:pt x="222250" y="67518"/>
                </a:lnTo>
                <a:lnTo>
                  <a:pt x="222250" y="98276"/>
                </a:lnTo>
                <a:lnTo>
                  <a:pt x="200075" y="106313"/>
                </a:lnTo>
                <a:cubicBezTo>
                  <a:pt x="178842" y="114052"/>
                  <a:pt x="155426" y="113209"/>
                  <a:pt x="134789" y="104031"/>
                </a:cubicBezTo>
                <a:lnTo>
                  <a:pt x="126802" y="100459"/>
                </a:lnTo>
                <a:cubicBezTo>
                  <a:pt x="106859" y="91579"/>
                  <a:pt x="84634" y="89297"/>
                  <a:pt x="63252" y="93861"/>
                </a:cubicBezTo>
                <a:lnTo>
                  <a:pt x="31750" y="100608"/>
                </a:lnTo>
                <a:lnTo>
                  <a:pt x="31750" y="116830"/>
                </a:lnTo>
                <a:lnTo>
                  <a:pt x="66576" y="109339"/>
                </a:lnTo>
                <a:cubicBezTo>
                  <a:pt x="84634" y="105470"/>
                  <a:pt x="103436" y="107404"/>
                  <a:pt x="120352" y="114945"/>
                </a:cubicBezTo>
                <a:lnTo>
                  <a:pt x="128339" y="118517"/>
                </a:lnTo>
                <a:cubicBezTo>
                  <a:pt x="152747" y="129381"/>
                  <a:pt x="180429" y="130324"/>
                  <a:pt x="205532" y="121196"/>
                </a:cubicBezTo>
                <a:lnTo>
                  <a:pt x="222250" y="115094"/>
                </a:lnTo>
                <a:lnTo>
                  <a:pt x="222250" y="145802"/>
                </a:lnTo>
                <a:lnTo>
                  <a:pt x="200075" y="153839"/>
                </a:lnTo>
                <a:cubicBezTo>
                  <a:pt x="178842" y="161578"/>
                  <a:pt x="155426" y="160734"/>
                  <a:pt x="134789" y="151557"/>
                </a:cubicBezTo>
                <a:lnTo>
                  <a:pt x="126802" y="147985"/>
                </a:lnTo>
                <a:cubicBezTo>
                  <a:pt x="106859" y="139105"/>
                  <a:pt x="84634" y="136823"/>
                  <a:pt x="63252" y="141387"/>
                </a:cubicBezTo>
                <a:lnTo>
                  <a:pt x="31750" y="148134"/>
                </a:lnTo>
                <a:lnTo>
                  <a:pt x="31750" y="164356"/>
                </a:lnTo>
                <a:lnTo>
                  <a:pt x="66576" y="156865"/>
                </a:lnTo>
                <a:cubicBezTo>
                  <a:pt x="84634" y="152995"/>
                  <a:pt x="103436" y="154930"/>
                  <a:pt x="120352" y="162471"/>
                </a:cubicBezTo>
                <a:lnTo>
                  <a:pt x="128339" y="166043"/>
                </a:lnTo>
                <a:cubicBezTo>
                  <a:pt x="152747" y="176907"/>
                  <a:pt x="180429" y="177850"/>
                  <a:pt x="205532" y="168721"/>
                </a:cubicBezTo>
                <a:lnTo>
                  <a:pt x="222250" y="162620"/>
                </a:lnTo>
                <a:lnTo>
                  <a:pt x="222250" y="179239"/>
                </a:lnTo>
                <a:cubicBezTo>
                  <a:pt x="222250" y="185837"/>
                  <a:pt x="218132" y="191790"/>
                  <a:pt x="211931" y="194121"/>
                </a:cubicBezTo>
                <a:lnTo>
                  <a:pt x="194717" y="200571"/>
                </a:lnTo>
                <a:cubicBezTo>
                  <a:pt x="171797" y="209153"/>
                  <a:pt x="146298" y="207814"/>
                  <a:pt x="124420" y="196900"/>
                </a:cubicBezTo>
                <a:cubicBezTo>
                  <a:pt x="105618" y="187474"/>
                  <a:pt x="84038" y="185142"/>
                  <a:pt x="63649" y="190252"/>
                </a:cubicBezTo>
                <a:lnTo>
                  <a:pt x="31750" y="198438"/>
                </a:lnTo>
                <a:lnTo>
                  <a:pt x="31750" y="238125"/>
                </a:lnTo>
                <a:cubicBezTo>
                  <a:pt x="31750" y="246906"/>
                  <a:pt x="24656" y="254000"/>
                  <a:pt x="15875" y="254000"/>
                </a:cubicBezTo>
                <a:cubicBezTo>
                  <a:pt x="7094" y="254000"/>
                  <a:pt x="0" y="246906"/>
                  <a:pt x="0" y="238125"/>
                </a:cubicBezTo>
                <a:lnTo>
                  <a:pt x="0" y="15875"/>
                </a:lnTo>
                <a:cubicBezTo>
                  <a:pt x="0" y="7094"/>
                  <a:pt x="7094" y="0"/>
                  <a:pt x="15875" y="0"/>
                </a:cubicBezTo>
                <a:close/>
                <a:moveTo>
                  <a:pt x="55563" y="47625"/>
                </a:moveTo>
                <a:cubicBezTo>
                  <a:pt x="55563" y="43244"/>
                  <a:pt x="52006" y="39688"/>
                  <a:pt x="47625" y="39688"/>
                </a:cubicBezTo>
                <a:cubicBezTo>
                  <a:pt x="43244" y="39688"/>
                  <a:pt x="39688" y="43244"/>
                  <a:pt x="39688" y="47625"/>
                </a:cubicBezTo>
                <a:cubicBezTo>
                  <a:pt x="39688" y="52006"/>
                  <a:pt x="43244" y="55563"/>
                  <a:pt x="47625" y="55563"/>
                </a:cubicBezTo>
                <a:cubicBezTo>
                  <a:pt x="52006" y="55563"/>
                  <a:pt x="55563" y="52006"/>
                  <a:pt x="55563" y="47625"/>
                </a:cubicBezTo>
                <a:close/>
                <a:moveTo>
                  <a:pt x="71438" y="47625"/>
                </a:moveTo>
                <a:cubicBezTo>
                  <a:pt x="75818" y="47625"/>
                  <a:pt x="79375" y="44068"/>
                  <a:pt x="79375" y="39688"/>
                </a:cubicBezTo>
                <a:cubicBezTo>
                  <a:pt x="79375" y="35307"/>
                  <a:pt x="75818" y="31750"/>
                  <a:pt x="71438" y="31750"/>
                </a:cubicBezTo>
                <a:cubicBezTo>
                  <a:pt x="67057" y="31750"/>
                  <a:pt x="63500" y="35307"/>
                  <a:pt x="63500" y="39688"/>
                </a:cubicBezTo>
                <a:cubicBezTo>
                  <a:pt x="63500" y="44068"/>
                  <a:pt x="67057" y="47625"/>
                  <a:pt x="71438" y="47625"/>
                </a:cubicBezTo>
                <a:close/>
                <a:moveTo>
                  <a:pt x="55563" y="71438"/>
                </a:moveTo>
                <a:cubicBezTo>
                  <a:pt x="55563" y="67057"/>
                  <a:pt x="52006" y="63500"/>
                  <a:pt x="47625" y="63500"/>
                </a:cubicBezTo>
                <a:cubicBezTo>
                  <a:pt x="43244" y="63500"/>
                  <a:pt x="39688" y="67057"/>
                  <a:pt x="39688" y="71438"/>
                </a:cubicBezTo>
                <a:cubicBezTo>
                  <a:pt x="39688" y="75818"/>
                  <a:pt x="43244" y="79375"/>
                  <a:pt x="47625" y="79375"/>
                </a:cubicBezTo>
                <a:cubicBezTo>
                  <a:pt x="52006" y="79375"/>
                  <a:pt x="55563" y="75818"/>
                  <a:pt x="55563" y="71438"/>
                </a:cubicBezTo>
                <a:close/>
                <a:moveTo>
                  <a:pt x="71438" y="71438"/>
                </a:moveTo>
                <a:cubicBezTo>
                  <a:pt x="75818" y="71438"/>
                  <a:pt x="79375" y="67881"/>
                  <a:pt x="79375" y="63500"/>
                </a:cubicBezTo>
                <a:cubicBezTo>
                  <a:pt x="79375" y="59119"/>
                  <a:pt x="75818" y="55563"/>
                  <a:pt x="71438" y="55563"/>
                </a:cubicBezTo>
                <a:cubicBezTo>
                  <a:pt x="67057" y="55563"/>
                  <a:pt x="63500" y="59119"/>
                  <a:pt x="63500" y="63500"/>
                </a:cubicBezTo>
                <a:cubicBezTo>
                  <a:pt x="63500" y="67881"/>
                  <a:pt x="67057" y="71438"/>
                  <a:pt x="71438" y="71438"/>
                </a:cubicBezTo>
                <a:close/>
              </a:path>
            </a:pathLst>
          </a:custGeom>
          <a:solidFill>
            <a:srgbClr val="C78B3E"/>
          </a:solidFill>
          <a:ln/>
        </p:spPr>
        <p:txBody>
          <a:bodyPr/>
          <a:lstStyle/>
          <a:p>
            <a:endParaRPr lang="en-US" dirty="0">
              <a:latin typeface="Arial" panose="020B0604020202020204" pitchFamily="34" charset="0"/>
            </a:endParaRPr>
          </a:p>
        </p:txBody>
      </p:sp>
      <p:sp>
        <p:nvSpPr>
          <p:cNvPr id="11" name="Text 7"/>
          <p:cNvSpPr/>
          <p:nvPr/>
        </p:nvSpPr>
        <p:spPr>
          <a:xfrm>
            <a:off x="6976137" y="4495800"/>
            <a:ext cx="4965700" cy="6096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Aligns with White House AI plans and European mandates.</a:t>
            </a:r>
            <a:endParaRPr lang="en-US" sz="1600" dirty="0">
              <a:latin typeface="Arial" panose="020B0604020202020204" pitchFamily="34"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9:00-d2nf6118bjvh7rlj0060.jpeg"/>
          <p:cNvPicPr>
            <a:picLocks noChangeAspect="1"/>
          </p:cNvPicPr>
          <p:nvPr/>
        </p:nvPicPr>
        <p:blipFill>
          <a:blip r:embed="rId3"/>
          <a:srcRect/>
          <a:stretch/>
        </p:blipFill>
        <p:spPr>
          <a:xfrm>
            <a:off x="0" y="0"/>
            <a:ext cx="12201772" cy="6863497"/>
          </a:xfrm>
          <a:prstGeom prst="rect">
            <a:avLst/>
          </a:prstGeom>
        </p:spPr>
      </p:pic>
      <p:sp>
        <p:nvSpPr>
          <p:cNvPr id="3" name="Text 0"/>
          <p:cNvSpPr/>
          <p:nvPr/>
        </p:nvSpPr>
        <p:spPr>
          <a:xfrm>
            <a:off x="5680324" y="3429000"/>
            <a:ext cx="6003310" cy="1754326"/>
          </a:xfrm>
          <a:prstGeom prst="rect">
            <a:avLst/>
          </a:prstGeom>
          <a:noFill/>
          <a:ln/>
        </p:spPr>
        <p:txBody>
          <a:bodyPr wrap="square" lIns="91440" tIns="45720" rIns="91440" bIns="45720" rtlCol="0" anchor="t">
            <a:spAutoFit/>
          </a:bodyPr>
          <a:lstStyle/>
          <a:p>
            <a:pPr>
              <a:lnSpc>
                <a:spcPct val="100000"/>
              </a:lnSpc>
            </a:pPr>
            <a:r>
              <a:rPr lang="en-US" sz="3600" b="1">
                <a:solidFill>
                  <a:srgbClr val="000000"/>
                </a:solidFill>
                <a:latin typeface="Arial" panose="020B0604020202020204" pitchFamily="34" charset="0"/>
                <a:ea typeface="Calibri" panose="020F0502020204030204" pitchFamily="34" charset="0"/>
                <a:cs typeface="Arial" panose="020B0604020202020204" pitchFamily="34" charset="0"/>
              </a:rPr>
              <a:t>AI LLMs </a:t>
            </a: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Can Also Be Connected to Advanced Tools</a:t>
            </a:r>
            <a:endParaRPr lang="en-US" sz="1600" dirty="0">
              <a:latin typeface="Arial" panose="020B0604020202020204" pitchFamily="34" charset="0"/>
            </a:endParaRPr>
          </a:p>
        </p:txBody>
      </p:sp>
      <p:sp>
        <p:nvSpPr>
          <p:cNvPr id="4" name="Text 1"/>
          <p:cNvSpPr/>
          <p:nvPr/>
        </p:nvSpPr>
        <p:spPr>
          <a:xfrm>
            <a:off x="5680324" y="2117249"/>
            <a:ext cx="6762322" cy="1200329"/>
          </a:xfrm>
          <a:prstGeom prst="rect">
            <a:avLst/>
          </a:prstGeom>
          <a:noFill/>
          <a:ln/>
        </p:spPr>
        <p:txBody>
          <a:bodyPr wrap="square" lIns="91440" tIns="45720" rIns="91440" bIns="45720" rtlCol="0" anchor="t">
            <a:spAutoFit/>
          </a:bodyPr>
          <a:lstStyle/>
          <a:p>
            <a:pPr>
              <a:lnSpc>
                <a:spcPct val="100000"/>
              </a:lnSpc>
            </a:pPr>
            <a:r>
              <a:rPr lang="en-US" sz="7200" b="1" dirty="0">
                <a:solidFill>
                  <a:srgbClr val="000000"/>
                </a:solidFill>
                <a:latin typeface="Arial" panose="020B0604020202020204" pitchFamily="34" charset="0"/>
                <a:ea typeface="Calibri" panose="020F0502020204030204" pitchFamily="34" charset="0"/>
                <a:cs typeface="Arial" panose="020B0604020202020204" pitchFamily="34" charset="0"/>
              </a:rPr>
              <a:t>CHAPTER.05</a:t>
            </a:r>
            <a:endParaRPr lang="en-US" sz="1600" dirty="0">
              <a:latin typeface="Arial" panose="020B0604020202020204" pitchFamily="34" charset="0"/>
            </a:endParaRPr>
          </a:p>
        </p:txBody>
      </p:sp>
      <p:sp>
        <p:nvSpPr>
          <p:cNvPr id="5" name="Shape 2"/>
          <p:cNvSpPr/>
          <p:nvPr/>
        </p:nvSpPr>
        <p:spPr>
          <a:xfrm>
            <a:off x="11396133" y="0"/>
            <a:ext cx="575002" cy="762000"/>
          </a:xfrm>
          <a:prstGeom prst="rect">
            <a:avLst/>
          </a:prstGeom>
          <a:solidFill>
            <a:srgbClr val="A20F11"/>
          </a:solidFill>
          <a:ln/>
        </p:spPr>
        <p:txBody>
          <a:bodyPr/>
          <a:lstStyle/>
          <a:p>
            <a:endParaRPr lang="en-US" dirty="0">
              <a:latin typeface="Arial" panose="020B0604020202020204" pitchFamily="34" charset="0"/>
            </a:endParaRPr>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name="Slide 21">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 y="12446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AI Code Editors: A Spectrum of Power</a:t>
            </a:r>
            <a:endParaRPr lang="en-US" sz="1600" dirty="0">
              <a:latin typeface="Arial" panose="020B0604020202020204" pitchFamily="34" charset="0"/>
            </a:endParaRPr>
          </a:p>
        </p:txBody>
      </p:sp>
      <p:sp>
        <p:nvSpPr>
          <p:cNvPr id="4" name="Shape 1"/>
          <p:cNvSpPr/>
          <p:nvPr/>
        </p:nvSpPr>
        <p:spPr>
          <a:xfrm>
            <a:off x="1714500" y="2057400"/>
            <a:ext cx="8763000" cy="660400"/>
          </a:xfrm>
          <a:custGeom>
            <a:avLst/>
            <a:gdLst/>
            <a:ahLst/>
            <a:cxnLst/>
            <a:rect l="l" t="t" r="r" b="b"/>
            <a:pathLst>
              <a:path w="8763000" h="660400">
                <a:moveTo>
                  <a:pt x="101603" y="0"/>
                </a:moveTo>
                <a:lnTo>
                  <a:pt x="8661397" y="0"/>
                </a:lnTo>
                <a:cubicBezTo>
                  <a:pt x="8717511" y="0"/>
                  <a:pt x="8763000" y="45489"/>
                  <a:pt x="8763000" y="101603"/>
                </a:cubicBezTo>
                <a:lnTo>
                  <a:pt x="8763000" y="558797"/>
                </a:lnTo>
                <a:cubicBezTo>
                  <a:pt x="8763000" y="614911"/>
                  <a:pt x="8717511" y="660400"/>
                  <a:pt x="8661397" y="660400"/>
                </a:cubicBezTo>
                <a:lnTo>
                  <a:pt x="101603" y="660400"/>
                </a:lnTo>
                <a:cubicBezTo>
                  <a:pt x="45527" y="660400"/>
                  <a:pt x="0" y="614873"/>
                  <a:pt x="0" y="558797"/>
                </a:cubicBezTo>
                <a:lnTo>
                  <a:pt x="0" y="101603"/>
                </a:lnTo>
                <a:cubicBezTo>
                  <a:pt x="0" y="45527"/>
                  <a:pt x="45527" y="0"/>
                  <a:pt x="101603" y="0"/>
                </a:cubicBezTo>
                <a:close/>
              </a:path>
            </a:pathLst>
          </a:custGeom>
          <a:solidFill>
            <a:srgbClr val="B01F23"/>
          </a:solidFill>
          <a:ln/>
        </p:spPr>
        <p:txBody>
          <a:bodyPr/>
          <a:lstStyle/>
          <a:p>
            <a:endParaRPr lang="en-US" dirty="0">
              <a:latin typeface="Arial" panose="020B0604020202020204" pitchFamily="34" charset="0"/>
            </a:endParaRPr>
          </a:p>
        </p:txBody>
      </p:sp>
      <p:sp>
        <p:nvSpPr>
          <p:cNvPr id="5" name="Text 2"/>
          <p:cNvSpPr/>
          <p:nvPr/>
        </p:nvSpPr>
        <p:spPr>
          <a:xfrm>
            <a:off x="1866900" y="2209800"/>
            <a:ext cx="1625600" cy="355600"/>
          </a:xfrm>
          <a:prstGeom prst="rect">
            <a:avLst/>
          </a:prstGeom>
          <a:noFill/>
          <a:ln/>
        </p:spPr>
        <p:txBody>
          <a:bodyPr wrap="square" lIns="0" tIns="0" rIns="0" bIns="0" rtlCol="0" anchor="ctr"/>
          <a:lstStyle/>
          <a:p>
            <a:pPr>
              <a:lnSpc>
                <a:spcPct val="130000"/>
              </a:lnSpc>
            </a:pPr>
            <a: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t>Claude Code</a:t>
            </a:r>
            <a:endParaRPr lang="en-US" sz="1600" dirty="0">
              <a:latin typeface="Arial" panose="020B0604020202020204" pitchFamily="34" charset="0"/>
            </a:endParaRPr>
          </a:p>
        </p:txBody>
      </p:sp>
      <p:sp>
        <p:nvSpPr>
          <p:cNvPr id="6" name="Text 3"/>
          <p:cNvSpPr/>
          <p:nvPr/>
        </p:nvSpPr>
        <p:spPr>
          <a:xfrm>
            <a:off x="9188847" y="2260600"/>
            <a:ext cx="1308100" cy="254000"/>
          </a:xfrm>
          <a:prstGeom prst="rect">
            <a:avLst/>
          </a:prstGeom>
          <a:noFill/>
          <a:ln/>
        </p:spPr>
        <p:txBody>
          <a:bodyPr wrap="square" lIns="0" tIns="0" rIns="0" bIns="0" rtlCol="0" anchor="ctr"/>
          <a:lstStyle/>
          <a:p>
            <a:pPr>
              <a:lnSpc>
                <a:spcPct val="120000"/>
              </a:lnSpc>
            </a:pPr>
            <a:r>
              <a:rPr lang="en-US" sz="1400" dirty="0">
                <a:solidFill>
                  <a:srgbClr val="FFFFFF"/>
                </a:solidFill>
                <a:latin typeface="Arial" panose="020B0604020202020204" pitchFamily="34" charset="0"/>
                <a:ea typeface="Calibri" panose="020F0502020204030204" pitchFamily="34" charset="0"/>
                <a:cs typeface="Arial" panose="020B0604020202020204" pitchFamily="34" charset="0"/>
              </a:rPr>
              <a:t>Most Complex</a:t>
            </a:r>
            <a:endParaRPr lang="en-US" sz="1600" dirty="0">
              <a:latin typeface="Arial" panose="020B0604020202020204" pitchFamily="34" charset="0"/>
            </a:endParaRPr>
          </a:p>
        </p:txBody>
      </p:sp>
      <p:sp>
        <p:nvSpPr>
          <p:cNvPr id="7" name="Shape 4"/>
          <p:cNvSpPr/>
          <p:nvPr/>
        </p:nvSpPr>
        <p:spPr>
          <a:xfrm>
            <a:off x="1422400" y="2819400"/>
            <a:ext cx="9347200" cy="660400"/>
          </a:xfrm>
          <a:custGeom>
            <a:avLst/>
            <a:gdLst/>
            <a:ahLst/>
            <a:cxnLst/>
            <a:rect l="l" t="t" r="r" b="b"/>
            <a:pathLst>
              <a:path w="9347200" h="660400">
                <a:moveTo>
                  <a:pt x="101603" y="0"/>
                </a:moveTo>
                <a:lnTo>
                  <a:pt x="9245597" y="0"/>
                </a:lnTo>
                <a:cubicBezTo>
                  <a:pt x="9301711" y="0"/>
                  <a:pt x="9347200" y="45489"/>
                  <a:pt x="9347200" y="101603"/>
                </a:cubicBezTo>
                <a:lnTo>
                  <a:pt x="9347200" y="558797"/>
                </a:lnTo>
                <a:cubicBezTo>
                  <a:pt x="9347200" y="614911"/>
                  <a:pt x="9301711" y="660400"/>
                  <a:pt x="9245597" y="660400"/>
                </a:cubicBezTo>
                <a:lnTo>
                  <a:pt x="101603" y="660400"/>
                </a:lnTo>
                <a:cubicBezTo>
                  <a:pt x="45527" y="660400"/>
                  <a:pt x="0" y="614873"/>
                  <a:pt x="0" y="558797"/>
                </a:cubicBezTo>
                <a:lnTo>
                  <a:pt x="0" y="101603"/>
                </a:lnTo>
                <a:cubicBezTo>
                  <a:pt x="0" y="45527"/>
                  <a:pt x="45527" y="0"/>
                  <a:pt x="101603" y="0"/>
                </a:cubicBezTo>
                <a:close/>
              </a:path>
            </a:pathLst>
          </a:custGeom>
          <a:solidFill>
            <a:srgbClr val="C78B3E"/>
          </a:solidFill>
          <a:ln/>
        </p:spPr>
        <p:txBody>
          <a:bodyPr/>
          <a:lstStyle/>
          <a:p>
            <a:endParaRPr lang="en-US" dirty="0">
              <a:latin typeface="Arial" panose="020B0604020202020204" pitchFamily="34" charset="0"/>
            </a:endParaRPr>
          </a:p>
        </p:txBody>
      </p:sp>
      <p:sp>
        <p:nvSpPr>
          <p:cNvPr id="8" name="Text 5"/>
          <p:cNvSpPr/>
          <p:nvPr/>
        </p:nvSpPr>
        <p:spPr>
          <a:xfrm>
            <a:off x="1574800" y="2971800"/>
            <a:ext cx="1803400" cy="355600"/>
          </a:xfrm>
          <a:prstGeom prst="rect">
            <a:avLst/>
          </a:prstGeom>
          <a:noFill/>
          <a:ln/>
        </p:spPr>
        <p:txBody>
          <a:bodyPr wrap="square" lIns="0" tIns="0" rIns="0" bIns="0" rtlCol="0" anchor="ctr"/>
          <a:lstStyle/>
          <a:p>
            <a:pPr>
              <a:lnSpc>
                <a:spcPct val="130000"/>
              </a:lnSpc>
            </a:pPr>
            <a: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t>Cursor / Replit</a:t>
            </a:r>
            <a:endParaRPr lang="en-US" sz="1600" dirty="0">
              <a:latin typeface="Arial" panose="020B0604020202020204" pitchFamily="34" charset="0"/>
            </a:endParaRPr>
          </a:p>
        </p:txBody>
      </p:sp>
      <p:sp>
        <p:nvSpPr>
          <p:cNvPr id="9" name="Text 6"/>
          <p:cNvSpPr/>
          <p:nvPr/>
        </p:nvSpPr>
        <p:spPr>
          <a:xfrm>
            <a:off x="9826361" y="3022600"/>
            <a:ext cx="965200" cy="254000"/>
          </a:xfrm>
          <a:prstGeom prst="rect">
            <a:avLst/>
          </a:prstGeom>
          <a:noFill/>
          <a:ln/>
        </p:spPr>
        <p:txBody>
          <a:bodyPr wrap="square" lIns="0" tIns="0" rIns="0" bIns="0" rtlCol="0" anchor="ctr"/>
          <a:lstStyle/>
          <a:p>
            <a:pPr>
              <a:lnSpc>
                <a:spcPct val="120000"/>
              </a:lnSpc>
            </a:pPr>
            <a:r>
              <a:rPr lang="en-US" sz="1400" dirty="0">
                <a:solidFill>
                  <a:srgbClr val="FFFFFF"/>
                </a:solidFill>
                <a:latin typeface="Arial" panose="020B0604020202020204" pitchFamily="34" charset="0"/>
                <a:ea typeface="Calibri" panose="020F0502020204030204" pitchFamily="34" charset="0"/>
                <a:cs typeface="Arial" panose="020B0604020202020204" pitchFamily="34" charset="0"/>
              </a:rPr>
              <a:t>Advanced</a:t>
            </a:r>
            <a:endParaRPr lang="en-US" sz="1600" dirty="0">
              <a:latin typeface="Arial" panose="020B0604020202020204" pitchFamily="34" charset="0"/>
            </a:endParaRPr>
          </a:p>
        </p:txBody>
      </p:sp>
      <p:sp>
        <p:nvSpPr>
          <p:cNvPr id="10" name="Shape 7"/>
          <p:cNvSpPr/>
          <p:nvPr/>
        </p:nvSpPr>
        <p:spPr>
          <a:xfrm>
            <a:off x="1227667" y="3581400"/>
            <a:ext cx="9740900" cy="660400"/>
          </a:xfrm>
          <a:custGeom>
            <a:avLst/>
            <a:gdLst/>
            <a:ahLst/>
            <a:cxnLst/>
            <a:rect l="l" t="t" r="r" b="b"/>
            <a:pathLst>
              <a:path w="9740900" h="660400">
                <a:moveTo>
                  <a:pt x="101603" y="0"/>
                </a:moveTo>
                <a:lnTo>
                  <a:pt x="9639297" y="0"/>
                </a:lnTo>
                <a:cubicBezTo>
                  <a:pt x="9695411" y="0"/>
                  <a:pt x="9740900" y="45489"/>
                  <a:pt x="9740900" y="101603"/>
                </a:cubicBezTo>
                <a:lnTo>
                  <a:pt x="9740900" y="558797"/>
                </a:lnTo>
                <a:cubicBezTo>
                  <a:pt x="9740900" y="614911"/>
                  <a:pt x="9695411" y="660400"/>
                  <a:pt x="9639297" y="660400"/>
                </a:cubicBezTo>
                <a:lnTo>
                  <a:pt x="101603" y="660400"/>
                </a:lnTo>
                <a:cubicBezTo>
                  <a:pt x="45527" y="660400"/>
                  <a:pt x="0" y="614873"/>
                  <a:pt x="0" y="558797"/>
                </a:cubicBezTo>
                <a:lnTo>
                  <a:pt x="0" y="101603"/>
                </a:lnTo>
                <a:cubicBezTo>
                  <a:pt x="0" y="45527"/>
                  <a:pt x="45527" y="0"/>
                  <a:pt x="101603" y="0"/>
                </a:cubicBezTo>
                <a:close/>
              </a:path>
            </a:pathLst>
          </a:custGeom>
          <a:solidFill>
            <a:srgbClr val="2A6F76"/>
          </a:solidFill>
          <a:ln/>
        </p:spPr>
        <p:txBody>
          <a:bodyPr/>
          <a:lstStyle/>
          <a:p>
            <a:endParaRPr lang="en-US" dirty="0">
              <a:latin typeface="Arial" panose="020B0604020202020204" pitchFamily="34" charset="0"/>
            </a:endParaRPr>
          </a:p>
        </p:txBody>
      </p:sp>
      <p:sp>
        <p:nvSpPr>
          <p:cNvPr id="11" name="Text 8"/>
          <p:cNvSpPr/>
          <p:nvPr/>
        </p:nvSpPr>
        <p:spPr>
          <a:xfrm>
            <a:off x="1380067" y="3733800"/>
            <a:ext cx="1219200" cy="355600"/>
          </a:xfrm>
          <a:prstGeom prst="rect">
            <a:avLst/>
          </a:prstGeom>
          <a:noFill/>
          <a:ln/>
        </p:spPr>
        <p:txBody>
          <a:bodyPr wrap="square" lIns="0" tIns="0" rIns="0" bIns="0" rtlCol="0" anchor="ctr"/>
          <a:lstStyle/>
          <a:p>
            <a:pPr>
              <a:lnSpc>
                <a:spcPct val="130000"/>
              </a:lnSpc>
            </a:pPr>
            <a: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t>Windsurf</a:t>
            </a:r>
            <a:endParaRPr lang="en-US" sz="1600" dirty="0">
              <a:latin typeface="Arial" panose="020B0604020202020204" pitchFamily="34" charset="0"/>
            </a:endParaRPr>
          </a:p>
        </p:txBody>
      </p:sp>
      <p:sp>
        <p:nvSpPr>
          <p:cNvPr id="12" name="Text 9"/>
          <p:cNvSpPr/>
          <p:nvPr/>
        </p:nvSpPr>
        <p:spPr>
          <a:xfrm>
            <a:off x="9823583" y="3784600"/>
            <a:ext cx="1168400" cy="254000"/>
          </a:xfrm>
          <a:prstGeom prst="rect">
            <a:avLst/>
          </a:prstGeom>
          <a:noFill/>
          <a:ln/>
        </p:spPr>
        <p:txBody>
          <a:bodyPr wrap="square" lIns="0" tIns="0" rIns="0" bIns="0" rtlCol="0" anchor="ctr"/>
          <a:lstStyle/>
          <a:p>
            <a:pPr>
              <a:lnSpc>
                <a:spcPct val="120000"/>
              </a:lnSpc>
            </a:pPr>
            <a:r>
              <a:rPr lang="en-US" sz="1400" dirty="0">
                <a:solidFill>
                  <a:srgbClr val="FFFFFF"/>
                </a:solidFill>
                <a:latin typeface="Arial" panose="020B0604020202020204" pitchFamily="34" charset="0"/>
                <a:ea typeface="Calibri" panose="020F0502020204030204" pitchFamily="34" charset="0"/>
                <a:cs typeface="Arial" panose="020B0604020202020204" pitchFamily="34" charset="0"/>
              </a:rPr>
              <a:t>Intermediate</a:t>
            </a:r>
            <a:endParaRPr lang="en-US" sz="1600" dirty="0">
              <a:latin typeface="Arial" panose="020B0604020202020204" pitchFamily="34" charset="0"/>
            </a:endParaRPr>
          </a:p>
        </p:txBody>
      </p:sp>
      <p:sp>
        <p:nvSpPr>
          <p:cNvPr id="13" name="Shape 10"/>
          <p:cNvSpPr/>
          <p:nvPr/>
        </p:nvSpPr>
        <p:spPr>
          <a:xfrm>
            <a:off x="740833" y="4343400"/>
            <a:ext cx="10706100" cy="660400"/>
          </a:xfrm>
          <a:custGeom>
            <a:avLst/>
            <a:gdLst/>
            <a:ahLst/>
            <a:cxnLst/>
            <a:rect l="l" t="t" r="r" b="b"/>
            <a:pathLst>
              <a:path w="10706100" h="660400">
                <a:moveTo>
                  <a:pt x="101603" y="0"/>
                </a:moveTo>
                <a:lnTo>
                  <a:pt x="10604497" y="0"/>
                </a:lnTo>
                <a:cubicBezTo>
                  <a:pt x="10660611" y="0"/>
                  <a:pt x="10706100" y="45489"/>
                  <a:pt x="10706100" y="101603"/>
                </a:cubicBezTo>
                <a:lnTo>
                  <a:pt x="10706100" y="558797"/>
                </a:lnTo>
                <a:cubicBezTo>
                  <a:pt x="10706100" y="614911"/>
                  <a:pt x="10660611" y="660400"/>
                  <a:pt x="10604497" y="660400"/>
                </a:cubicBezTo>
                <a:lnTo>
                  <a:pt x="101603" y="660400"/>
                </a:lnTo>
                <a:cubicBezTo>
                  <a:pt x="45527" y="660400"/>
                  <a:pt x="0" y="614873"/>
                  <a:pt x="0" y="558797"/>
                </a:cubicBezTo>
                <a:lnTo>
                  <a:pt x="0" y="101603"/>
                </a:lnTo>
                <a:cubicBezTo>
                  <a:pt x="0" y="45527"/>
                  <a:pt x="45527" y="0"/>
                  <a:pt x="101603" y="0"/>
                </a:cubicBezTo>
                <a:close/>
              </a:path>
            </a:pathLst>
          </a:custGeom>
          <a:solidFill>
            <a:srgbClr val="3A3A3A"/>
          </a:solidFill>
          <a:ln/>
        </p:spPr>
        <p:txBody>
          <a:bodyPr/>
          <a:lstStyle/>
          <a:p>
            <a:endParaRPr lang="en-US" dirty="0">
              <a:latin typeface="Arial" panose="020B0604020202020204" pitchFamily="34" charset="0"/>
            </a:endParaRPr>
          </a:p>
        </p:txBody>
      </p:sp>
      <p:sp>
        <p:nvSpPr>
          <p:cNvPr id="14" name="Text 11"/>
          <p:cNvSpPr/>
          <p:nvPr/>
        </p:nvSpPr>
        <p:spPr>
          <a:xfrm>
            <a:off x="893233" y="4495800"/>
            <a:ext cx="1219200" cy="355600"/>
          </a:xfrm>
          <a:prstGeom prst="rect">
            <a:avLst/>
          </a:prstGeom>
          <a:noFill/>
          <a:ln/>
        </p:spPr>
        <p:txBody>
          <a:bodyPr wrap="square" lIns="0" tIns="0" rIns="0" bIns="0" rtlCol="0" anchor="ctr"/>
          <a:lstStyle/>
          <a:p>
            <a:pPr>
              <a:lnSpc>
                <a:spcPct val="130000"/>
              </a:lnSpc>
            </a:pPr>
            <a:r>
              <a:rPr lang="en-US" sz="1800" b="1" dirty="0">
                <a:solidFill>
                  <a:srgbClr val="FFFFFF"/>
                </a:solidFill>
                <a:latin typeface="Arial" panose="020B0604020202020204" pitchFamily="34" charset="0"/>
                <a:ea typeface="Calibri" panose="020F0502020204030204" pitchFamily="34" charset="0"/>
                <a:cs typeface="Arial" panose="020B0604020202020204" pitchFamily="34" charset="0"/>
              </a:rPr>
              <a:t>Loveable</a:t>
            </a:r>
            <a:endParaRPr lang="en-US" sz="1600" dirty="0">
              <a:latin typeface="Arial" panose="020B0604020202020204" pitchFamily="34" charset="0"/>
            </a:endParaRPr>
          </a:p>
        </p:txBody>
      </p:sp>
      <p:sp>
        <p:nvSpPr>
          <p:cNvPr id="15" name="Text 12"/>
          <p:cNvSpPr/>
          <p:nvPr/>
        </p:nvSpPr>
        <p:spPr>
          <a:xfrm>
            <a:off x="10616936" y="4546600"/>
            <a:ext cx="863600" cy="254000"/>
          </a:xfrm>
          <a:prstGeom prst="rect">
            <a:avLst/>
          </a:prstGeom>
          <a:noFill/>
          <a:ln/>
        </p:spPr>
        <p:txBody>
          <a:bodyPr wrap="square" lIns="0" tIns="0" rIns="0" bIns="0" rtlCol="0" anchor="ctr"/>
          <a:lstStyle/>
          <a:p>
            <a:pPr>
              <a:lnSpc>
                <a:spcPct val="120000"/>
              </a:lnSpc>
            </a:pPr>
            <a:r>
              <a:rPr lang="en-US" sz="1400" dirty="0">
                <a:solidFill>
                  <a:srgbClr val="FFFFFF"/>
                </a:solidFill>
                <a:latin typeface="Arial" panose="020B0604020202020204" pitchFamily="34" charset="0"/>
                <a:ea typeface="Calibri" panose="020F0502020204030204" pitchFamily="34" charset="0"/>
                <a:cs typeface="Arial" panose="020B0604020202020204" pitchFamily="34" charset="0"/>
              </a:rPr>
              <a:t>Simplest</a:t>
            </a:r>
            <a:endParaRPr lang="en-US" sz="1600" dirty="0">
              <a:latin typeface="Arial" panose="020B0604020202020204" pitchFamily="34" charset="0"/>
            </a:endParaRPr>
          </a:p>
        </p:txBody>
      </p:sp>
      <p:sp>
        <p:nvSpPr>
          <p:cNvPr id="16" name="Text 13"/>
          <p:cNvSpPr/>
          <p:nvPr/>
        </p:nvSpPr>
        <p:spPr>
          <a:xfrm>
            <a:off x="152400" y="5308600"/>
            <a:ext cx="11887200" cy="304800"/>
          </a:xfrm>
          <a:prstGeom prst="rect">
            <a:avLst/>
          </a:prstGeom>
          <a:noFill/>
          <a:ln/>
        </p:spPr>
        <p:txBody>
          <a:bodyPr wrap="square" lIns="0" tIns="0" rIns="0" bIns="0" rtlCol="0" anchor="ctr"/>
          <a:lstStyle/>
          <a:p>
            <a:pPr algn="ct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These tools integrate with models like </a:t>
            </a: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Sonnet 4.5 </a:t>
            </a:r>
            <a:r>
              <a:rPr lang="en-US" sz="1600" b="1" dirty="0">
                <a:solidFill>
                  <a:srgbClr val="B01F23"/>
                </a:solidFill>
                <a:latin typeface="Arial" panose="020B0604020202020204" pitchFamily="34" charset="0"/>
                <a:ea typeface="Calibri" panose="020F0502020204030204" pitchFamily="34" charset="0"/>
                <a:cs typeface="Arial" panose="020B0604020202020204" pitchFamily="34" charset="0"/>
              </a:rPr>
              <a:t>GPT-5</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a:t>
            </a:r>
            <a:r>
              <a:rPr lang="en-US" sz="1600" b="1" dirty="0">
                <a:solidFill>
                  <a:srgbClr val="C78B3E"/>
                </a:solidFill>
                <a:latin typeface="Arial" panose="020B0604020202020204" pitchFamily="34" charset="0"/>
                <a:ea typeface="Calibri" panose="020F0502020204030204" pitchFamily="34" charset="0"/>
                <a:cs typeface="Arial" panose="020B0604020202020204" pitchFamily="34" charset="0"/>
              </a:rPr>
              <a:t>Grok 3</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a:t>
            </a:r>
            <a:r>
              <a:rPr lang="en-US" sz="1600" b="1" dirty="0">
                <a:solidFill>
                  <a:srgbClr val="2A6F76"/>
                </a:solidFill>
                <a:latin typeface="Arial" panose="020B0604020202020204" pitchFamily="34" charset="0"/>
                <a:ea typeface="Calibri" panose="020F0502020204030204" pitchFamily="34" charset="0"/>
                <a:cs typeface="Arial" panose="020B0604020202020204" pitchFamily="34" charset="0"/>
              </a:rPr>
              <a:t>Gemini</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and </a:t>
            </a:r>
            <a:r>
              <a:rPr lang="en-US" sz="1600" b="1" dirty="0">
                <a:solidFill>
                  <a:srgbClr val="E63946"/>
                </a:solidFill>
                <a:latin typeface="Arial" panose="020B0604020202020204" pitchFamily="34" charset="0"/>
                <a:ea typeface="Calibri" panose="020F0502020204030204" pitchFamily="34" charset="0"/>
                <a:cs typeface="Arial" panose="020B0604020202020204" pitchFamily="34" charset="0"/>
              </a:rPr>
              <a:t>Qwen 3</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a:t>
            </a:r>
            <a:endParaRPr lang="en-US" sz="1600" dirty="0">
              <a:latin typeface="Arial" panose="020B0604020202020204" pitchFamily="34" charset="0"/>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9:00-d2nf6118bjvh7rlj0060.jpeg"/>
          <p:cNvPicPr>
            <a:picLocks noChangeAspect="1"/>
          </p:cNvPicPr>
          <p:nvPr/>
        </p:nvPicPr>
        <p:blipFill>
          <a:blip r:embed="rId3"/>
          <a:srcRect/>
          <a:stretch/>
        </p:blipFill>
        <p:spPr>
          <a:xfrm>
            <a:off x="0" y="0"/>
            <a:ext cx="12201772" cy="6863497"/>
          </a:xfrm>
          <a:prstGeom prst="rect">
            <a:avLst/>
          </a:prstGeom>
        </p:spPr>
      </p:pic>
      <p:sp>
        <p:nvSpPr>
          <p:cNvPr id="3" name="Text 0"/>
          <p:cNvSpPr/>
          <p:nvPr/>
        </p:nvSpPr>
        <p:spPr>
          <a:xfrm>
            <a:off x="5680324" y="3429000"/>
            <a:ext cx="6003310" cy="1754326"/>
          </a:xfrm>
          <a:prstGeom prst="rect">
            <a:avLst/>
          </a:prstGeom>
          <a:noFill/>
          <a:ln/>
        </p:spPr>
        <p:txBody>
          <a:bodyPr wrap="square" lIns="91440" tIns="45720" rIns="91440" bIns="45720" rtlCol="0" anchor="t">
            <a:spAutoFit/>
          </a:bodyPr>
          <a:lstStyle/>
          <a:p>
            <a:pPr>
              <a:lnSpc>
                <a:spcPct val="100000"/>
              </a:lnSpc>
            </a:pP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Future Directions</a:t>
            </a:r>
          </a:p>
          <a:p>
            <a:pPr>
              <a:lnSpc>
                <a:spcPct val="100000"/>
              </a:lnSpc>
            </a:pP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Metaphors for Human</a:t>
            </a:r>
            <a:b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b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Ai Collaboration</a:t>
            </a:r>
            <a:endParaRPr lang="en-US" sz="1600" dirty="0">
              <a:latin typeface="Arial" panose="020B0604020202020204" pitchFamily="34" charset="0"/>
            </a:endParaRPr>
          </a:p>
        </p:txBody>
      </p:sp>
      <p:sp>
        <p:nvSpPr>
          <p:cNvPr id="4" name="Text 1"/>
          <p:cNvSpPr/>
          <p:nvPr/>
        </p:nvSpPr>
        <p:spPr>
          <a:xfrm>
            <a:off x="5680324" y="2117249"/>
            <a:ext cx="6762322" cy="1200329"/>
          </a:xfrm>
          <a:prstGeom prst="rect">
            <a:avLst/>
          </a:prstGeom>
          <a:noFill/>
          <a:ln/>
        </p:spPr>
        <p:txBody>
          <a:bodyPr wrap="square" lIns="91440" tIns="45720" rIns="91440" bIns="45720" rtlCol="0" anchor="t">
            <a:spAutoFit/>
          </a:bodyPr>
          <a:lstStyle/>
          <a:p>
            <a:pPr>
              <a:lnSpc>
                <a:spcPct val="100000"/>
              </a:lnSpc>
            </a:pPr>
            <a:r>
              <a:rPr lang="en-US" sz="7200" b="1" dirty="0">
                <a:solidFill>
                  <a:srgbClr val="000000"/>
                </a:solidFill>
                <a:latin typeface="Arial" panose="020B0604020202020204" pitchFamily="34" charset="0"/>
                <a:ea typeface="Calibri" panose="020F0502020204030204" pitchFamily="34" charset="0"/>
                <a:cs typeface="Arial" panose="020B0604020202020204" pitchFamily="34" charset="0"/>
              </a:rPr>
              <a:t>CHAPTER.07</a:t>
            </a:r>
            <a:endParaRPr lang="en-US" sz="1600" dirty="0">
              <a:latin typeface="Arial" panose="020B0604020202020204" pitchFamily="34" charset="0"/>
            </a:endParaRPr>
          </a:p>
        </p:txBody>
      </p:sp>
      <p:sp>
        <p:nvSpPr>
          <p:cNvPr id="5" name="Shape 2"/>
          <p:cNvSpPr/>
          <p:nvPr/>
        </p:nvSpPr>
        <p:spPr>
          <a:xfrm>
            <a:off x="11396133" y="0"/>
            <a:ext cx="575002" cy="762000"/>
          </a:xfrm>
          <a:prstGeom prst="rect">
            <a:avLst/>
          </a:prstGeom>
          <a:solidFill>
            <a:srgbClr val="A20F11"/>
          </a:solidFill>
          <a:ln/>
        </p:spPr>
        <p:txBody>
          <a:bodyPr/>
          <a:lstStyle/>
          <a:p>
            <a:endParaRPr lang="en-US" dirty="0">
              <a:latin typeface="Arial" panose="020B0604020202020204" pitchFamily="34" charset="0"/>
            </a:endParaRPr>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name="Slide 30">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 y="13208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The Topology of Collective Intelligence</a:t>
            </a:r>
            <a:endParaRPr lang="en-US" sz="1600" dirty="0">
              <a:latin typeface="Arial" panose="020B0604020202020204" pitchFamily="34" charset="0"/>
            </a:endParaRPr>
          </a:p>
        </p:txBody>
      </p:sp>
      <p:sp>
        <p:nvSpPr>
          <p:cNvPr id="4" name="Text 1"/>
          <p:cNvSpPr/>
          <p:nvPr/>
        </p:nvSpPr>
        <p:spPr>
          <a:xfrm>
            <a:off x="254000" y="2133600"/>
            <a:ext cx="11684000" cy="711200"/>
          </a:xfrm>
          <a:prstGeom prst="rect">
            <a:avLst/>
          </a:prstGeom>
          <a:noFill/>
          <a:ln/>
        </p:spPr>
        <p:txBody>
          <a:bodyPr wrap="square" lIns="0" tIns="0" rIns="0" bIns="0" rtlCol="0" anchor="ctr"/>
          <a:lstStyle/>
          <a:p>
            <a:pPr algn="ct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New models for human-AI interaction are emerging, described by metaphors that capture different integration levels.</a:t>
            </a:r>
            <a:endParaRPr lang="en-US" sz="1600" dirty="0">
              <a:latin typeface="Arial" panose="020B0604020202020204" pitchFamily="34" charset="0"/>
            </a:endParaRPr>
          </a:p>
        </p:txBody>
      </p:sp>
      <p:sp>
        <p:nvSpPr>
          <p:cNvPr id="5" name="Shape 2"/>
          <p:cNvSpPr/>
          <p:nvPr/>
        </p:nvSpPr>
        <p:spPr>
          <a:xfrm>
            <a:off x="1338659" y="3454400"/>
            <a:ext cx="666750" cy="762000"/>
          </a:xfrm>
          <a:custGeom>
            <a:avLst/>
            <a:gdLst/>
            <a:ahLst/>
            <a:cxnLst/>
            <a:rect l="l" t="t" r="r" b="b"/>
            <a:pathLst>
              <a:path w="666750" h="762000">
                <a:moveTo>
                  <a:pt x="333375" y="500063"/>
                </a:moveTo>
                <a:cubicBezTo>
                  <a:pt x="444401" y="500063"/>
                  <a:pt x="539353" y="431006"/>
                  <a:pt x="577453" y="333375"/>
                </a:cubicBezTo>
                <a:lnTo>
                  <a:pt x="583406" y="333375"/>
                </a:lnTo>
                <a:cubicBezTo>
                  <a:pt x="603200" y="333375"/>
                  <a:pt x="619125" y="317450"/>
                  <a:pt x="619125" y="297656"/>
                </a:cubicBezTo>
                <a:lnTo>
                  <a:pt x="619125" y="178594"/>
                </a:lnTo>
                <a:cubicBezTo>
                  <a:pt x="619125" y="158800"/>
                  <a:pt x="603200" y="142875"/>
                  <a:pt x="583406" y="142875"/>
                </a:cubicBezTo>
                <a:lnTo>
                  <a:pt x="577453" y="142875"/>
                </a:lnTo>
                <a:cubicBezTo>
                  <a:pt x="539353" y="45244"/>
                  <a:pt x="444401" y="-23812"/>
                  <a:pt x="333375" y="-23812"/>
                </a:cubicBezTo>
                <a:cubicBezTo>
                  <a:pt x="222349" y="-23812"/>
                  <a:pt x="127397" y="45244"/>
                  <a:pt x="89297" y="142875"/>
                </a:cubicBezTo>
                <a:lnTo>
                  <a:pt x="83344" y="142875"/>
                </a:lnTo>
                <a:cubicBezTo>
                  <a:pt x="63550" y="142875"/>
                  <a:pt x="47625" y="158800"/>
                  <a:pt x="47625" y="178594"/>
                </a:cubicBezTo>
                <a:lnTo>
                  <a:pt x="47625" y="297656"/>
                </a:lnTo>
                <a:cubicBezTo>
                  <a:pt x="47625" y="317450"/>
                  <a:pt x="63550" y="333375"/>
                  <a:pt x="83344" y="333375"/>
                </a:cubicBezTo>
                <a:lnTo>
                  <a:pt x="89297" y="333375"/>
                </a:lnTo>
                <a:cubicBezTo>
                  <a:pt x="127397" y="431006"/>
                  <a:pt x="222349" y="500063"/>
                  <a:pt x="333375" y="500063"/>
                </a:cubicBezTo>
                <a:close/>
                <a:moveTo>
                  <a:pt x="309563" y="119063"/>
                </a:moveTo>
                <a:lnTo>
                  <a:pt x="357188" y="119063"/>
                </a:lnTo>
                <a:cubicBezTo>
                  <a:pt x="436066" y="119063"/>
                  <a:pt x="500063" y="183059"/>
                  <a:pt x="500063" y="261938"/>
                </a:cubicBezTo>
                <a:cubicBezTo>
                  <a:pt x="500063" y="340816"/>
                  <a:pt x="436066" y="404813"/>
                  <a:pt x="357188" y="404813"/>
                </a:cubicBezTo>
                <a:lnTo>
                  <a:pt x="309563" y="404813"/>
                </a:lnTo>
                <a:cubicBezTo>
                  <a:pt x="230684" y="404813"/>
                  <a:pt x="166688" y="340816"/>
                  <a:pt x="166688" y="261938"/>
                </a:cubicBezTo>
                <a:cubicBezTo>
                  <a:pt x="166688" y="183059"/>
                  <a:pt x="230684" y="119063"/>
                  <a:pt x="309563" y="119063"/>
                </a:cubicBezTo>
                <a:close/>
                <a:moveTo>
                  <a:pt x="23812" y="721221"/>
                </a:moveTo>
                <a:cubicBezTo>
                  <a:pt x="23812" y="743694"/>
                  <a:pt x="42118" y="762000"/>
                  <a:pt x="64591" y="762000"/>
                </a:cubicBezTo>
                <a:lnTo>
                  <a:pt x="142875" y="762000"/>
                </a:lnTo>
                <a:lnTo>
                  <a:pt x="142875" y="690563"/>
                </a:lnTo>
                <a:cubicBezTo>
                  <a:pt x="142875" y="664220"/>
                  <a:pt x="164157" y="642938"/>
                  <a:pt x="190500" y="642938"/>
                </a:cubicBezTo>
                <a:lnTo>
                  <a:pt x="476250" y="642938"/>
                </a:lnTo>
                <a:cubicBezTo>
                  <a:pt x="502593" y="642938"/>
                  <a:pt x="523875" y="664220"/>
                  <a:pt x="523875" y="690563"/>
                </a:cubicBezTo>
                <a:lnTo>
                  <a:pt x="523875" y="762000"/>
                </a:lnTo>
                <a:lnTo>
                  <a:pt x="602159" y="762000"/>
                </a:lnTo>
                <a:cubicBezTo>
                  <a:pt x="624632" y="762000"/>
                  <a:pt x="642938" y="743694"/>
                  <a:pt x="642938" y="721221"/>
                </a:cubicBezTo>
                <a:cubicBezTo>
                  <a:pt x="642938" y="632222"/>
                  <a:pt x="595461" y="554236"/>
                  <a:pt x="524470" y="511373"/>
                </a:cubicBezTo>
                <a:cubicBezTo>
                  <a:pt x="470297" y="549325"/>
                  <a:pt x="404515" y="571500"/>
                  <a:pt x="333375" y="571500"/>
                </a:cubicBezTo>
                <a:cubicBezTo>
                  <a:pt x="262235" y="571500"/>
                  <a:pt x="196453" y="549325"/>
                  <a:pt x="142280" y="511373"/>
                </a:cubicBezTo>
                <a:cubicBezTo>
                  <a:pt x="71289" y="554236"/>
                  <a:pt x="23812" y="632222"/>
                  <a:pt x="23812" y="721221"/>
                </a:cubicBezTo>
                <a:close/>
                <a:moveTo>
                  <a:pt x="272802" y="210592"/>
                </a:moveTo>
                <a:cubicBezTo>
                  <a:pt x="271463" y="205680"/>
                  <a:pt x="266998" y="202406"/>
                  <a:pt x="261938" y="202406"/>
                </a:cubicBezTo>
                <a:cubicBezTo>
                  <a:pt x="256877" y="202406"/>
                  <a:pt x="252413" y="205680"/>
                  <a:pt x="251073" y="210592"/>
                </a:cubicBezTo>
                <a:lnTo>
                  <a:pt x="242143" y="242143"/>
                </a:lnTo>
                <a:lnTo>
                  <a:pt x="210592" y="251073"/>
                </a:lnTo>
                <a:cubicBezTo>
                  <a:pt x="205680" y="252413"/>
                  <a:pt x="202406" y="256877"/>
                  <a:pt x="202406" y="261938"/>
                </a:cubicBezTo>
                <a:cubicBezTo>
                  <a:pt x="202406" y="266998"/>
                  <a:pt x="205680" y="271463"/>
                  <a:pt x="210592" y="272802"/>
                </a:cubicBezTo>
                <a:lnTo>
                  <a:pt x="242143" y="281732"/>
                </a:lnTo>
                <a:lnTo>
                  <a:pt x="251073" y="313283"/>
                </a:lnTo>
                <a:cubicBezTo>
                  <a:pt x="252413" y="318195"/>
                  <a:pt x="256877" y="321469"/>
                  <a:pt x="261938" y="321469"/>
                </a:cubicBezTo>
                <a:cubicBezTo>
                  <a:pt x="266998" y="321469"/>
                  <a:pt x="271463" y="318195"/>
                  <a:pt x="272802" y="313283"/>
                </a:cubicBezTo>
                <a:lnTo>
                  <a:pt x="281732" y="281732"/>
                </a:lnTo>
                <a:lnTo>
                  <a:pt x="313283" y="272802"/>
                </a:lnTo>
                <a:cubicBezTo>
                  <a:pt x="318195" y="271463"/>
                  <a:pt x="321469" y="266998"/>
                  <a:pt x="321469" y="261938"/>
                </a:cubicBezTo>
                <a:cubicBezTo>
                  <a:pt x="321469" y="256877"/>
                  <a:pt x="318195" y="252413"/>
                  <a:pt x="313283" y="251073"/>
                </a:cubicBezTo>
                <a:lnTo>
                  <a:pt x="281732" y="242143"/>
                </a:lnTo>
                <a:lnTo>
                  <a:pt x="272802" y="210592"/>
                </a:lnTo>
                <a:close/>
                <a:moveTo>
                  <a:pt x="226219" y="726281"/>
                </a:moveTo>
                <a:lnTo>
                  <a:pt x="226219" y="762000"/>
                </a:lnTo>
                <a:lnTo>
                  <a:pt x="297656" y="762000"/>
                </a:lnTo>
                <a:lnTo>
                  <a:pt x="297656" y="726281"/>
                </a:lnTo>
                <a:cubicBezTo>
                  <a:pt x="297656" y="706487"/>
                  <a:pt x="281732" y="690563"/>
                  <a:pt x="261938" y="690563"/>
                </a:cubicBezTo>
                <a:cubicBezTo>
                  <a:pt x="242143" y="690563"/>
                  <a:pt x="226219" y="706487"/>
                  <a:pt x="226219" y="726281"/>
                </a:cubicBezTo>
                <a:close/>
                <a:moveTo>
                  <a:pt x="404813" y="690563"/>
                </a:moveTo>
                <a:cubicBezTo>
                  <a:pt x="385018" y="690563"/>
                  <a:pt x="369094" y="706487"/>
                  <a:pt x="369094" y="726281"/>
                </a:cubicBezTo>
                <a:lnTo>
                  <a:pt x="369094" y="762000"/>
                </a:lnTo>
                <a:lnTo>
                  <a:pt x="440531" y="762000"/>
                </a:lnTo>
                <a:lnTo>
                  <a:pt x="440531" y="726281"/>
                </a:lnTo>
                <a:cubicBezTo>
                  <a:pt x="440531" y="706487"/>
                  <a:pt x="424607" y="690563"/>
                  <a:pt x="404813" y="690563"/>
                </a:cubicBezTo>
                <a:close/>
              </a:path>
            </a:pathLst>
          </a:custGeom>
          <a:solidFill>
            <a:srgbClr val="B01F23"/>
          </a:solidFill>
          <a:ln/>
        </p:spPr>
        <p:txBody>
          <a:bodyPr/>
          <a:lstStyle/>
          <a:p>
            <a:endParaRPr lang="en-US" dirty="0">
              <a:latin typeface="Arial" panose="020B0604020202020204" pitchFamily="34" charset="0"/>
            </a:endParaRPr>
          </a:p>
        </p:txBody>
      </p:sp>
      <p:sp>
        <p:nvSpPr>
          <p:cNvPr id="6" name="Text 3"/>
          <p:cNvSpPr/>
          <p:nvPr/>
        </p:nvSpPr>
        <p:spPr>
          <a:xfrm>
            <a:off x="901435" y="4318000"/>
            <a:ext cx="1536700" cy="406400"/>
          </a:xfrm>
          <a:prstGeom prst="rect">
            <a:avLst/>
          </a:prstGeom>
          <a:noFill/>
          <a:ln/>
        </p:spPr>
        <p:txBody>
          <a:bodyPr wrap="square" lIns="0" tIns="0" rIns="0" bIns="0" rtlCol="0" anchor="ctr"/>
          <a:lstStyle/>
          <a:p>
            <a:pPr algn="ctr">
              <a:lnSpc>
                <a:spcPct val="110000"/>
              </a:lnSpc>
            </a:pPr>
            <a:r>
              <a:rPr lang="en-US" sz="2400" b="1" dirty="0">
                <a:solidFill>
                  <a:srgbClr val="3A3A3A"/>
                </a:solidFill>
                <a:latin typeface="Arial" panose="020B0604020202020204" pitchFamily="34" charset="0"/>
                <a:ea typeface="Verdana" panose="020B0604030504040204" pitchFamily="34" charset="0"/>
                <a:cs typeface="Noto Sans SC" pitchFamily="34" charset="-120"/>
              </a:rPr>
              <a:t>Cyborgs</a:t>
            </a:r>
            <a:endParaRPr lang="en-US" sz="1600" dirty="0">
              <a:latin typeface="Arial" panose="020B0604020202020204" pitchFamily="34" charset="0"/>
            </a:endParaRPr>
          </a:p>
        </p:txBody>
      </p:sp>
      <p:sp>
        <p:nvSpPr>
          <p:cNvPr id="7" name="Shape 4"/>
          <p:cNvSpPr/>
          <p:nvPr/>
        </p:nvSpPr>
        <p:spPr>
          <a:xfrm>
            <a:off x="4264687" y="3454400"/>
            <a:ext cx="571500" cy="762000"/>
          </a:xfrm>
          <a:custGeom>
            <a:avLst/>
            <a:gdLst/>
            <a:ahLst/>
            <a:cxnLst/>
            <a:rect l="l" t="t" r="r" b="b"/>
            <a:pathLst>
              <a:path w="571500" h="762000">
                <a:moveTo>
                  <a:pt x="285750" y="-47625"/>
                </a:moveTo>
                <a:cubicBezTo>
                  <a:pt x="443508" y="-47625"/>
                  <a:pt x="571500" y="80367"/>
                  <a:pt x="571500" y="238125"/>
                </a:cubicBezTo>
                <a:lnTo>
                  <a:pt x="571500" y="436811"/>
                </a:lnTo>
                <a:cubicBezTo>
                  <a:pt x="571500" y="462111"/>
                  <a:pt x="561380" y="486221"/>
                  <a:pt x="543669" y="504081"/>
                </a:cubicBezTo>
                <a:lnTo>
                  <a:pt x="476250" y="571500"/>
                </a:lnTo>
                <a:lnTo>
                  <a:pt x="551855" y="646956"/>
                </a:lnTo>
                <a:cubicBezTo>
                  <a:pt x="564505" y="659606"/>
                  <a:pt x="571500" y="676721"/>
                  <a:pt x="571500" y="694581"/>
                </a:cubicBezTo>
                <a:cubicBezTo>
                  <a:pt x="571500" y="731788"/>
                  <a:pt x="541288" y="761851"/>
                  <a:pt x="504230" y="762000"/>
                </a:cubicBezTo>
                <a:lnTo>
                  <a:pt x="67419" y="762000"/>
                </a:lnTo>
                <a:cubicBezTo>
                  <a:pt x="30212" y="762000"/>
                  <a:pt x="149" y="731788"/>
                  <a:pt x="149" y="694581"/>
                </a:cubicBezTo>
                <a:cubicBezTo>
                  <a:pt x="149" y="676721"/>
                  <a:pt x="7293" y="659606"/>
                  <a:pt x="19794" y="646956"/>
                </a:cubicBezTo>
                <a:lnTo>
                  <a:pt x="95250" y="571500"/>
                </a:lnTo>
                <a:lnTo>
                  <a:pt x="95250" y="520005"/>
                </a:lnTo>
                <a:cubicBezTo>
                  <a:pt x="95250" y="492175"/>
                  <a:pt x="107454" y="465832"/>
                  <a:pt x="128439" y="447675"/>
                </a:cubicBezTo>
                <a:lnTo>
                  <a:pt x="261938" y="333375"/>
                </a:lnTo>
                <a:lnTo>
                  <a:pt x="190500" y="333375"/>
                </a:lnTo>
                <a:lnTo>
                  <a:pt x="172492" y="351383"/>
                </a:lnTo>
                <a:cubicBezTo>
                  <a:pt x="153591" y="370284"/>
                  <a:pt x="127843" y="381000"/>
                  <a:pt x="101054" y="381000"/>
                </a:cubicBezTo>
                <a:cubicBezTo>
                  <a:pt x="45244" y="381000"/>
                  <a:pt x="0" y="335756"/>
                  <a:pt x="0" y="279946"/>
                </a:cubicBezTo>
                <a:lnTo>
                  <a:pt x="0" y="266998"/>
                </a:lnTo>
                <a:cubicBezTo>
                  <a:pt x="0" y="233065"/>
                  <a:pt x="12204" y="200174"/>
                  <a:pt x="34379" y="174278"/>
                </a:cubicBezTo>
                <a:lnTo>
                  <a:pt x="142875" y="47625"/>
                </a:lnTo>
                <a:lnTo>
                  <a:pt x="142875" y="0"/>
                </a:lnTo>
                <a:cubicBezTo>
                  <a:pt x="142875" y="-26343"/>
                  <a:pt x="164157" y="-47625"/>
                  <a:pt x="190500" y="-47625"/>
                </a:cubicBezTo>
                <a:lnTo>
                  <a:pt x="285750" y="-47625"/>
                </a:lnTo>
                <a:close/>
                <a:moveTo>
                  <a:pt x="238125" y="107156"/>
                </a:moveTo>
                <a:cubicBezTo>
                  <a:pt x="218411" y="107156"/>
                  <a:pt x="202406" y="123161"/>
                  <a:pt x="202406" y="142875"/>
                </a:cubicBezTo>
                <a:cubicBezTo>
                  <a:pt x="202406" y="162589"/>
                  <a:pt x="218411" y="178594"/>
                  <a:pt x="238125" y="178594"/>
                </a:cubicBezTo>
                <a:cubicBezTo>
                  <a:pt x="257839" y="178594"/>
                  <a:pt x="273844" y="162589"/>
                  <a:pt x="273844" y="142875"/>
                </a:cubicBezTo>
                <a:cubicBezTo>
                  <a:pt x="273844" y="123161"/>
                  <a:pt x="257839" y="107156"/>
                  <a:pt x="238125" y="107156"/>
                </a:cubicBezTo>
                <a:close/>
              </a:path>
            </a:pathLst>
          </a:custGeom>
          <a:solidFill>
            <a:srgbClr val="C78B3E"/>
          </a:solidFill>
          <a:ln/>
        </p:spPr>
        <p:txBody>
          <a:bodyPr/>
          <a:lstStyle/>
          <a:p>
            <a:endParaRPr lang="en-US" dirty="0">
              <a:latin typeface="Arial" panose="020B0604020202020204" pitchFamily="34" charset="0"/>
            </a:endParaRPr>
          </a:p>
        </p:txBody>
      </p:sp>
      <p:sp>
        <p:nvSpPr>
          <p:cNvPr id="8" name="Text 5"/>
          <p:cNvSpPr/>
          <p:nvPr/>
        </p:nvSpPr>
        <p:spPr>
          <a:xfrm>
            <a:off x="3737504" y="4318000"/>
            <a:ext cx="1625600" cy="406400"/>
          </a:xfrm>
          <a:prstGeom prst="rect">
            <a:avLst/>
          </a:prstGeom>
          <a:noFill/>
          <a:ln/>
        </p:spPr>
        <p:txBody>
          <a:bodyPr wrap="square" lIns="0" tIns="0" rIns="0" bIns="0" rtlCol="0" anchor="ctr"/>
          <a:lstStyle/>
          <a:p>
            <a:pPr algn="ctr">
              <a:lnSpc>
                <a:spcPct val="110000"/>
              </a:lnSpc>
            </a:pPr>
            <a:r>
              <a:rPr lang="en-US" sz="2400" b="1" dirty="0">
                <a:solidFill>
                  <a:srgbClr val="3A3A3A"/>
                </a:solidFill>
                <a:latin typeface="Arial" panose="020B0604020202020204" pitchFamily="34" charset="0"/>
                <a:ea typeface="Verdana" panose="020B0604030504040204" pitchFamily="34" charset="0"/>
                <a:cs typeface="Noto Sans SC" pitchFamily="34" charset="-120"/>
              </a:rPr>
              <a:t>Centaurs</a:t>
            </a:r>
            <a:endParaRPr lang="en-US" sz="1600" dirty="0">
              <a:latin typeface="Arial" panose="020B0604020202020204" pitchFamily="34" charset="0"/>
            </a:endParaRPr>
          </a:p>
        </p:txBody>
      </p:sp>
      <p:sp>
        <p:nvSpPr>
          <p:cNvPr id="9" name="Shape 6"/>
          <p:cNvSpPr/>
          <p:nvPr/>
        </p:nvSpPr>
        <p:spPr>
          <a:xfrm>
            <a:off x="7093612" y="3454400"/>
            <a:ext cx="857250" cy="762000"/>
          </a:xfrm>
          <a:custGeom>
            <a:avLst/>
            <a:gdLst/>
            <a:ahLst/>
            <a:cxnLst/>
            <a:rect l="l" t="t" r="r" b="b"/>
            <a:pathLst>
              <a:path w="857250" h="762000">
                <a:moveTo>
                  <a:pt x="268635" y="210592"/>
                </a:moveTo>
                <a:cubicBezTo>
                  <a:pt x="326975" y="161479"/>
                  <a:pt x="405705" y="119063"/>
                  <a:pt x="500063" y="119063"/>
                </a:cubicBezTo>
                <a:cubicBezTo>
                  <a:pt x="594420" y="119063"/>
                  <a:pt x="673150" y="161479"/>
                  <a:pt x="731490" y="210592"/>
                </a:cubicBezTo>
                <a:cubicBezTo>
                  <a:pt x="789682" y="259705"/>
                  <a:pt x="831056" y="318343"/>
                  <a:pt x="852041" y="359122"/>
                </a:cubicBezTo>
                <a:cubicBezTo>
                  <a:pt x="859036" y="372814"/>
                  <a:pt x="859036" y="389037"/>
                  <a:pt x="852041" y="402729"/>
                </a:cubicBezTo>
                <a:cubicBezTo>
                  <a:pt x="831056" y="443508"/>
                  <a:pt x="789682" y="502146"/>
                  <a:pt x="731490" y="551259"/>
                </a:cubicBezTo>
                <a:cubicBezTo>
                  <a:pt x="673150" y="600521"/>
                  <a:pt x="594568" y="642789"/>
                  <a:pt x="500063" y="642789"/>
                </a:cubicBezTo>
                <a:cubicBezTo>
                  <a:pt x="405557" y="642789"/>
                  <a:pt x="326975" y="600373"/>
                  <a:pt x="268635" y="551259"/>
                </a:cubicBezTo>
                <a:cubicBezTo>
                  <a:pt x="244525" y="530870"/>
                  <a:pt x="223242" y="508843"/>
                  <a:pt x="205085" y="487114"/>
                </a:cubicBezTo>
                <a:lnTo>
                  <a:pt x="71586" y="564952"/>
                </a:lnTo>
                <a:cubicBezTo>
                  <a:pt x="52983" y="575816"/>
                  <a:pt x="29319" y="572839"/>
                  <a:pt x="13990" y="557659"/>
                </a:cubicBezTo>
                <a:cubicBezTo>
                  <a:pt x="-1339" y="542479"/>
                  <a:pt x="-4465" y="518964"/>
                  <a:pt x="6102" y="500211"/>
                </a:cubicBezTo>
                <a:lnTo>
                  <a:pt x="74414" y="381000"/>
                </a:lnTo>
                <a:lnTo>
                  <a:pt x="6251" y="261789"/>
                </a:lnTo>
                <a:cubicBezTo>
                  <a:pt x="-4465" y="243036"/>
                  <a:pt x="-1191" y="219521"/>
                  <a:pt x="14139" y="204341"/>
                </a:cubicBezTo>
                <a:cubicBezTo>
                  <a:pt x="29468" y="189161"/>
                  <a:pt x="52983" y="186184"/>
                  <a:pt x="71735" y="197048"/>
                </a:cubicBezTo>
                <a:lnTo>
                  <a:pt x="205234" y="274886"/>
                </a:lnTo>
                <a:cubicBezTo>
                  <a:pt x="223391" y="253157"/>
                  <a:pt x="244673" y="231130"/>
                  <a:pt x="268784" y="210741"/>
                </a:cubicBezTo>
                <a:close/>
                <a:moveTo>
                  <a:pt x="666750" y="381000"/>
                </a:moveTo>
                <a:cubicBezTo>
                  <a:pt x="666750" y="354715"/>
                  <a:pt x="645410" y="333375"/>
                  <a:pt x="619125" y="333375"/>
                </a:cubicBezTo>
                <a:cubicBezTo>
                  <a:pt x="592840" y="333375"/>
                  <a:pt x="571500" y="354715"/>
                  <a:pt x="571500" y="381000"/>
                </a:cubicBezTo>
                <a:cubicBezTo>
                  <a:pt x="571500" y="407285"/>
                  <a:pt x="592840" y="428625"/>
                  <a:pt x="619125" y="428625"/>
                </a:cubicBezTo>
                <a:cubicBezTo>
                  <a:pt x="645410" y="428625"/>
                  <a:pt x="666750" y="407285"/>
                  <a:pt x="666750" y="381000"/>
                </a:cubicBezTo>
                <a:close/>
              </a:path>
            </a:pathLst>
          </a:custGeom>
          <a:solidFill>
            <a:srgbClr val="2A6F76"/>
          </a:solidFill>
          <a:ln/>
        </p:spPr>
        <p:txBody>
          <a:bodyPr/>
          <a:lstStyle/>
          <a:p>
            <a:endParaRPr lang="en-US" dirty="0">
              <a:latin typeface="Arial" panose="020B0604020202020204" pitchFamily="34" charset="0"/>
            </a:endParaRPr>
          </a:p>
        </p:txBody>
      </p:sp>
      <p:sp>
        <p:nvSpPr>
          <p:cNvPr id="10" name="Text 7"/>
          <p:cNvSpPr/>
          <p:nvPr/>
        </p:nvSpPr>
        <p:spPr>
          <a:xfrm>
            <a:off x="6658372" y="4318000"/>
            <a:ext cx="1727200" cy="406400"/>
          </a:xfrm>
          <a:prstGeom prst="rect">
            <a:avLst/>
          </a:prstGeom>
          <a:noFill/>
          <a:ln/>
        </p:spPr>
        <p:txBody>
          <a:bodyPr wrap="square" lIns="0" tIns="0" rIns="0" bIns="0" rtlCol="0" anchor="ctr"/>
          <a:lstStyle/>
          <a:p>
            <a:pPr algn="ctr">
              <a:lnSpc>
                <a:spcPct val="110000"/>
              </a:lnSpc>
            </a:pPr>
            <a:r>
              <a:rPr lang="en-US" sz="2400" b="1" dirty="0">
                <a:solidFill>
                  <a:srgbClr val="3A3A3A"/>
                </a:solidFill>
                <a:latin typeface="Arial" panose="020B0604020202020204" pitchFamily="34" charset="0"/>
                <a:ea typeface="Verdana" panose="020B0604030504040204" pitchFamily="34" charset="0"/>
                <a:cs typeface="Noto Sans SC" pitchFamily="34" charset="-120"/>
              </a:rPr>
              <a:t>Mermaids</a:t>
            </a:r>
            <a:endParaRPr lang="en-US" sz="1600" dirty="0">
              <a:latin typeface="Arial" panose="020B0604020202020204" pitchFamily="34" charset="0"/>
            </a:endParaRPr>
          </a:p>
        </p:txBody>
      </p:sp>
      <p:sp>
        <p:nvSpPr>
          <p:cNvPr id="11" name="Shape 8"/>
          <p:cNvSpPr/>
          <p:nvPr/>
        </p:nvSpPr>
        <p:spPr>
          <a:xfrm>
            <a:off x="10009453" y="3454400"/>
            <a:ext cx="952500" cy="762000"/>
          </a:xfrm>
          <a:custGeom>
            <a:avLst/>
            <a:gdLst/>
            <a:ahLst/>
            <a:cxnLst/>
            <a:rect l="l" t="t" r="r" b="b"/>
            <a:pathLst>
              <a:path w="952500" h="762000">
                <a:moveTo>
                  <a:pt x="309563" y="95250"/>
                </a:moveTo>
                <a:cubicBezTo>
                  <a:pt x="309563" y="82108"/>
                  <a:pt x="298892" y="71438"/>
                  <a:pt x="285750" y="71438"/>
                </a:cubicBezTo>
                <a:cubicBezTo>
                  <a:pt x="272608" y="71438"/>
                  <a:pt x="261938" y="82108"/>
                  <a:pt x="261938" y="95250"/>
                </a:cubicBezTo>
                <a:cubicBezTo>
                  <a:pt x="261938" y="108392"/>
                  <a:pt x="272608" y="119063"/>
                  <a:pt x="285750" y="119063"/>
                </a:cubicBezTo>
                <a:cubicBezTo>
                  <a:pt x="298892" y="119063"/>
                  <a:pt x="309563" y="108392"/>
                  <a:pt x="309563" y="95250"/>
                </a:cubicBezTo>
                <a:close/>
                <a:moveTo>
                  <a:pt x="381000" y="95250"/>
                </a:moveTo>
                <a:cubicBezTo>
                  <a:pt x="381000" y="119360"/>
                  <a:pt x="372070" y="141536"/>
                  <a:pt x="357188" y="158204"/>
                </a:cubicBezTo>
                <a:lnTo>
                  <a:pt x="380405" y="204639"/>
                </a:lnTo>
                <a:cubicBezTo>
                  <a:pt x="408236" y="195709"/>
                  <a:pt x="439787" y="190500"/>
                  <a:pt x="476250" y="190500"/>
                </a:cubicBezTo>
                <a:cubicBezTo>
                  <a:pt x="512713" y="190500"/>
                  <a:pt x="544413" y="195709"/>
                  <a:pt x="572095" y="204639"/>
                </a:cubicBezTo>
                <a:lnTo>
                  <a:pt x="595313" y="158204"/>
                </a:lnTo>
                <a:cubicBezTo>
                  <a:pt x="580430" y="141387"/>
                  <a:pt x="571500" y="119360"/>
                  <a:pt x="571500" y="95250"/>
                </a:cubicBezTo>
                <a:cubicBezTo>
                  <a:pt x="571500" y="42714"/>
                  <a:pt x="614214" y="0"/>
                  <a:pt x="666750" y="0"/>
                </a:cubicBezTo>
                <a:cubicBezTo>
                  <a:pt x="719286" y="0"/>
                  <a:pt x="762000" y="42714"/>
                  <a:pt x="762000" y="95250"/>
                </a:cubicBezTo>
                <a:cubicBezTo>
                  <a:pt x="762000" y="147786"/>
                  <a:pt x="719286" y="190500"/>
                  <a:pt x="666750" y="190500"/>
                </a:cubicBezTo>
                <a:cubicBezTo>
                  <a:pt x="664220" y="190500"/>
                  <a:pt x="661690" y="190351"/>
                  <a:pt x="659160" y="190202"/>
                </a:cubicBezTo>
                <a:lnTo>
                  <a:pt x="636687" y="235148"/>
                </a:lnTo>
                <a:cubicBezTo>
                  <a:pt x="668089" y="255389"/>
                  <a:pt x="692795" y="280095"/>
                  <a:pt x="713184" y="304205"/>
                </a:cubicBezTo>
                <a:cubicBezTo>
                  <a:pt x="723751" y="316557"/>
                  <a:pt x="733276" y="328910"/>
                  <a:pt x="741908" y="339923"/>
                </a:cubicBezTo>
                <a:lnTo>
                  <a:pt x="743992" y="342602"/>
                </a:lnTo>
                <a:cubicBezTo>
                  <a:pt x="753368" y="354657"/>
                  <a:pt x="761256" y="364629"/>
                  <a:pt x="768846" y="372963"/>
                </a:cubicBezTo>
                <a:cubicBezTo>
                  <a:pt x="784771" y="390376"/>
                  <a:pt x="792807" y="392906"/>
                  <a:pt x="797719" y="392906"/>
                </a:cubicBezTo>
                <a:cubicBezTo>
                  <a:pt x="801439" y="392906"/>
                  <a:pt x="804118" y="392013"/>
                  <a:pt x="808286" y="387995"/>
                </a:cubicBezTo>
                <a:cubicBezTo>
                  <a:pt x="813792" y="382786"/>
                  <a:pt x="818852" y="374898"/>
                  <a:pt x="826889" y="362099"/>
                </a:cubicBezTo>
                <a:lnTo>
                  <a:pt x="827782" y="360759"/>
                </a:lnTo>
                <a:cubicBezTo>
                  <a:pt x="834628" y="349746"/>
                  <a:pt x="844153" y="334566"/>
                  <a:pt x="856655" y="322511"/>
                </a:cubicBezTo>
                <a:cubicBezTo>
                  <a:pt x="871091" y="308670"/>
                  <a:pt x="890736" y="297656"/>
                  <a:pt x="916781" y="297656"/>
                </a:cubicBezTo>
                <a:cubicBezTo>
                  <a:pt x="936575" y="297656"/>
                  <a:pt x="952500" y="313581"/>
                  <a:pt x="952500" y="333375"/>
                </a:cubicBezTo>
                <a:cubicBezTo>
                  <a:pt x="952500" y="353169"/>
                  <a:pt x="936575" y="369094"/>
                  <a:pt x="916781" y="369094"/>
                </a:cubicBezTo>
                <a:cubicBezTo>
                  <a:pt x="913061" y="369094"/>
                  <a:pt x="910382" y="369987"/>
                  <a:pt x="906214" y="374005"/>
                </a:cubicBezTo>
                <a:cubicBezTo>
                  <a:pt x="900708" y="379214"/>
                  <a:pt x="895648" y="387102"/>
                  <a:pt x="887611" y="399901"/>
                </a:cubicBezTo>
                <a:lnTo>
                  <a:pt x="886718" y="401241"/>
                </a:lnTo>
                <a:cubicBezTo>
                  <a:pt x="879872" y="412254"/>
                  <a:pt x="870347" y="427434"/>
                  <a:pt x="857845" y="439489"/>
                </a:cubicBezTo>
                <a:cubicBezTo>
                  <a:pt x="843409" y="453330"/>
                  <a:pt x="823764" y="464344"/>
                  <a:pt x="797719" y="464344"/>
                </a:cubicBezTo>
                <a:cubicBezTo>
                  <a:pt x="770186" y="464344"/>
                  <a:pt x="748754" y="451693"/>
                  <a:pt x="731788" y="436662"/>
                </a:cubicBezTo>
                <a:cubicBezTo>
                  <a:pt x="727174" y="442615"/>
                  <a:pt x="721965" y="449014"/>
                  <a:pt x="716161" y="455563"/>
                </a:cubicBezTo>
                <a:cubicBezTo>
                  <a:pt x="718245" y="461962"/>
                  <a:pt x="720328" y="468213"/>
                  <a:pt x="722114" y="474166"/>
                </a:cubicBezTo>
                <a:cubicBezTo>
                  <a:pt x="723454" y="478631"/>
                  <a:pt x="724793" y="482798"/>
                  <a:pt x="725984" y="486966"/>
                </a:cubicBezTo>
                <a:cubicBezTo>
                  <a:pt x="730448" y="501551"/>
                  <a:pt x="734169" y="514052"/>
                  <a:pt x="738783" y="525512"/>
                </a:cubicBezTo>
                <a:cubicBezTo>
                  <a:pt x="744587" y="540097"/>
                  <a:pt x="749796" y="548432"/>
                  <a:pt x="754856" y="553045"/>
                </a:cubicBezTo>
                <a:cubicBezTo>
                  <a:pt x="758726" y="556617"/>
                  <a:pt x="763637" y="559445"/>
                  <a:pt x="773906" y="559445"/>
                </a:cubicBezTo>
                <a:cubicBezTo>
                  <a:pt x="786854" y="559445"/>
                  <a:pt x="799058" y="553194"/>
                  <a:pt x="824061" y="539800"/>
                </a:cubicBezTo>
                <a:cubicBezTo>
                  <a:pt x="846386" y="527893"/>
                  <a:pt x="877193" y="511820"/>
                  <a:pt x="916781" y="511820"/>
                </a:cubicBezTo>
                <a:cubicBezTo>
                  <a:pt x="936575" y="511820"/>
                  <a:pt x="952500" y="527745"/>
                  <a:pt x="952500" y="547539"/>
                </a:cubicBezTo>
                <a:cubicBezTo>
                  <a:pt x="952500" y="567333"/>
                  <a:pt x="936575" y="583257"/>
                  <a:pt x="916781" y="583257"/>
                </a:cubicBezTo>
                <a:cubicBezTo>
                  <a:pt x="896838" y="583257"/>
                  <a:pt x="880021" y="590996"/>
                  <a:pt x="857696" y="602903"/>
                </a:cubicBezTo>
                <a:cubicBezTo>
                  <a:pt x="856208" y="603796"/>
                  <a:pt x="854571" y="604540"/>
                  <a:pt x="852934" y="605433"/>
                </a:cubicBezTo>
                <a:cubicBezTo>
                  <a:pt x="833437" y="616000"/>
                  <a:pt x="805904" y="630882"/>
                  <a:pt x="773906" y="630882"/>
                </a:cubicBezTo>
                <a:cubicBezTo>
                  <a:pt x="746522" y="630882"/>
                  <a:pt x="723900" y="621804"/>
                  <a:pt x="706189" y="605284"/>
                </a:cubicBezTo>
                <a:cubicBezTo>
                  <a:pt x="689670" y="589955"/>
                  <a:pt x="679549" y="570012"/>
                  <a:pt x="672405" y="551706"/>
                </a:cubicBezTo>
                <a:cubicBezTo>
                  <a:pt x="667048" y="538311"/>
                  <a:pt x="662434" y="523280"/>
                  <a:pt x="658267" y="509290"/>
                </a:cubicBezTo>
                <a:cubicBezTo>
                  <a:pt x="633859" y="527596"/>
                  <a:pt x="604540" y="544413"/>
                  <a:pt x="570607" y="555873"/>
                </a:cubicBezTo>
                <a:cubicBezTo>
                  <a:pt x="575965" y="571946"/>
                  <a:pt x="583109" y="590848"/>
                  <a:pt x="592038" y="609749"/>
                </a:cubicBezTo>
                <a:cubicBezTo>
                  <a:pt x="603200" y="633412"/>
                  <a:pt x="616148" y="654993"/>
                  <a:pt x="630436" y="670024"/>
                </a:cubicBezTo>
                <a:cubicBezTo>
                  <a:pt x="644723" y="685205"/>
                  <a:pt x="656779" y="690414"/>
                  <a:pt x="666899" y="690414"/>
                </a:cubicBezTo>
                <a:cubicBezTo>
                  <a:pt x="686693" y="690414"/>
                  <a:pt x="702618" y="706338"/>
                  <a:pt x="702618" y="726132"/>
                </a:cubicBezTo>
                <a:cubicBezTo>
                  <a:pt x="702618" y="745927"/>
                  <a:pt x="686693" y="761851"/>
                  <a:pt x="666899" y="761851"/>
                </a:cubicBezTo>
                <a:cubicBezTo>
                  <a:pt x="629394" y="761851"/>
                  <a:pt x="599926" y="741759"/>
                  <a:pt x="578346" y="718989"/>
                </a:cubicBezTo>
                <a:cubicBezTo>
                  <a:pt x="556766" y="696069"/>
                  <a:pt x="540097" y="667048"/>
                  <a:pt x="527447" y="640110"/>
                </a:cubicBezTo>
                <a:cubicBezTo>
                  <a:pt x="515541" y="614809"/>
                  <a:pt x="506462" y="589806"/>
                  <a:pt x="500211" y="570309"/>
                </a:cubicBezTo>
                <a:cubicBezTo>
                  <a:pt x="492472" y="570905"/>
                  <a:pt x="484436" y="571202"/>
                  <a:pt x="476399" y="571202"/>
                </a:cubicBezTo>
                <a:cubicBezTo>
                  <a:pt x="468362" y="571202"/>
                  <a:pt x="460325" y="570905"/>
                  <a:pt x="452586" y="570309"/>
                </a:cubicBezTo>
                <a:cubicBezTo>
                  <a:pt x="446336" y="589657"/>
                  <a:pt x="437257" y="614809"/>
                  <a:pt x="425351" y="640110"/>
                </a:cubicBezTo>
                <a:cubicBezTo>
                  <a:pt x="412700" y="667048"/>
                  <a:pt x="395883" y="696069"/>
                  <a:pt x="374452" y="718989"/>
                </a:cubicBezTo>
                <a:cubicBezTo>
                  <a:pt x="353020" y="741759"/>
                  <a:pt x="323404" y="761851"/>
                  <a:pt x="285899" y="761851"/>
                </a:cubicBezTo>
                <a:cubicBezTo>
                  <a:pt x="266105" y="761851"/>
                  <a:pt x="250180" y="745927"/>
                  <a:pt x="250180" y="726132"/>
                </a:cubicBezTo>
                <a:cubicBezTo>
                  <a:pt x="250180" y="706338"/>
                  <a:pt x="266105" y="690414"/>
                  <a:pt x="285899" y="690414"/>
                </a:cubicBezTo>
                <a:cubicBezTo>
                  <a:pt x="296019" y="690414"/>
                  <a:pt x="308223" y="685205"/>
                  <a:pt x="322362" y="670024"/>
                </a:cubicBezTo>
                <a:cubicBezTo>
                  <a:pt x="336500" y="654993"/>
                  <a:pt x="349597" y="633412"/>
                  <a:pt x="360759" y="609749"/>
                </a:cubicBezTo>
                <a:cubicBezTo>
                  <a:pt x="369540" y="590996"/>
                  <a:pt x="376684" y="571946"/>
                  <a:pt x="382191" y="555873"/>
                </a:cubicBezTo>
                <a:cubicBezTo>
                  <a:pt x="348258" y="544413"/>
                  <a:pt x="318939" y="527596"/>
                  <a:pt x="294531" y="509290"/>
                </a:cubicBezTo>
                <a:cubicBezTo>
                  <a:pt x="290215" y="523280"/>
                  <a:pt x="285601" y="538311"/>
                  <a:pt x="280392" y="551706"/>
                </a:cubicBezTo>
                <a:cubicBezTo>
                  <a:pt x="273248" y="569863"/>
                  <a:pt x="263128" y="589806"/>
                  <a:pt x="246608" y="605284"/>
                </a:cubicBezTo>
                <a:cubicBezTo>
                  <a:pt x="228898" y="621804"/>
                  <a:pt x="206276" y="630882"/>
                  <a:pt x="178891" y="630882"/>
                </a:cubicBezTo>
                <a:cubicBezTo>
                  <a:pt x="159395" y="630882"/>
                  <a:pt x="142429" y="624780"/>
                  <a:pt x="128587" y="617637"/>
                </a:cubicBezTo>
                <a:cubicBezTo>
                  <a:pt x="116830" y="611684"/>
                  <a:pt x="105221" y="603945"/>
                  <a:pt x="95696" y="597545"/>
                </a:cubicBezTo>
                <a:lnTo>
                  <a:pt x="95696" y="597545"/>
                </a:lnTo>
                <a:lnTo>
                  <a:pt x="92125" y="595164"/>
                </a:lnTo>
                <a:cubicBezTo>
                  <a:pt x="69354" y="579983"/>
                  <a:pt x="53727" y="571351"/>
                  <a:pt x="36016" y="571351"/>
                </a:cubicBezTo>
                <a:cubicBezTo>
                  <a:pt x="16222" y="571351"/>
                  <a:pt x="298" y="555427"/>
                  <a:pt x="298" y="535632"/>
                </a:cubicBezTo>
                <a:cubicBezTo>
                  <a:pt x="298" y="515838"/>
                  <a:pt x="16222" y="499914"/>
                  <a:pt x="36016" y="499914"/>
                </a:cubicBezTo>
                <a:cubicBezTo>
                  <a:pt x="77837" y="499914"/>
                  <a:pt x="109835" y="521047"/>
                  <a:pt x="131713" y="535632"/>
                </a:cubicBezTo>
                <a:lnTo>
                  <a:pt x="135285" y="538014"/>
                </a:lnTo>
                <a:cubicBezTo>
                  <a:pt x="145554" y="544860"/>
                  <a:pt x="153293" y="550069"/>
                  <a:pt x="160883" y="553938"/>
                </a:cubicBezTo>
                <a:cubicBezTo>
                  <a:pt x="169069" y="558105"/>
                  <a:pt x="174427" y="559296"/>
                  <a:pt x="178743" y="559296"/>
                </a:cubicBezTo>
                <a:cubicBezTo>
                  <a:pt x="188863" y="559296"/>
                  <a:pt x="193923" y="556468"/>
                  <a:pt x="197793" y="552896"/>
                </a:cubicBezTo>
                <a:cubicBezTo>
                  <a:pt x="202853" y="548134"/>
                  <a:pt x="208211" y="539800"/>
                  <a:pt x="213866" y="525363"/>
                </a:cubicBezTo>
                <a:cubicBezTo>
                  <a:pt x="218331" y="513904"/>
                  <a:pt x="222200" y="501402"/>
                  <a:pt x="226665" y="486817"/>
                </a:cubicBezTo>
                <a:cubicBezTo>
                  <a:pt x="227856" y="482798"/>
                  <a:pt x="229195" y="478482"/>
                  <a:pt x="230535" y="474018"/>
                </a:cubicBezTo>
                <a:cubicBezTo>
                  <a:pt x="232321" y="468064"/>
                  <a:pt x="234404" y="461814"/>
                  <a:pt x="236488" y="455414"/>
                </a:cubicBezTo>
                <a:cubicBezTo>
                  <a:pt x="230684" y="448717"/>
                  <a:pt x="225475" y="442317"/>
                  <a:pt x="220861" y="436513"/>
                </a:cubicBezTo>
                <a:cubicBezTo>
                  <a:pt x="203895" y="451545"/>
                  <a:pt x="182314" y="464195"/>
                  <a:pt x="154930" y="464195"/>
                </a:cubicBezTo>
                <a:cubicBezTo>
                  <a:pt x="128885" y="464195"/>
                  <a:pt x="109240" y="453182"/>
                  <a:pt x="94804" y="439341"/>
                </a:cubicBezTo>
                <a:cubicBezTo>
                  <a:pt x="82302" y="427286"/>
                  <a:pt x="72777" y="412105"/>
                  <a:pt x="65931" y="401092"/>
                </a:cubicBezTo>
                <a:lnTo>
                  <a:pt x="65038" y="399752"/>
                </a:lnTo>
                <a:cubicBezTo>
                  <a:pt x="57001" y="386953"/>
                  <a:pt x="51941" y="379065"/>
                  <a:pt x="46434" y="373856"/>
                </a:cubicBezTo>
                <a:cubicBezTo>
                  <a:pt x="42267" y="369838"/>
                  <a:pt x="39588" y="368945"/>
                  <a:pt x="35868" y="368945"/>
                </a:cubicBezTo>
                <a:cubicBezTo>
                  <a:pt x="16073" y="368945"/>
                  <a:pt x="149" y="353020"/>
                  <a:pt x="149" y="333226"/>
                </a:cubicBezTo>
                <a:cubicBezTo>
                  <a:pt x="149" y="313432"/>
                  <a:pt x="16073" y="297507"/>
                  <a:pt x="35868" y="297507"/>
                </a:cubicBezTo>
                <a:cubicBezTo>
                  <a:pt x="61912" y="297507"/>
                  <a:pt x="81558" y="308521"/>
                  <a:pt x="95994" y="322362"/>
                </a:cubicBezTo>
                <a:cubicBezTo>
                  <a:pt x="108496" y="334417"/>
                  <a:pt x="118021" y="349597"/>
                  <a:pt x="124867" y="360611"/>
                </a:cubicBezTo>
                <a:lnTo>
                  <a:pt x="125760" y="361950"/>
                </a:lnTo>
                <a:cubicBezTo>
                  <a:pt x="133796" y="374749"/>
                  <a:pt x="138857" y="382637"/>
                  <a:pt x="144363" y="387846"/>
                </a:cubicBezTo>
                <a:cubicBezTo>
                  <a:pt x="148530" y="391864"/>
                  <a:pt x="151209" y="392757"/>
                  <a:pt x="154930" y="392757"/>
                </a:cubicBezTo>
                <a:cubicBezTo>
                  <a:pt x="159841" y="392757"/>
                  <a:pt x="167878" y="390227"/>
                  <a:pt x="183803" y="372814"/>
                </a:cubicBezTo>
                <a:cubicBezTo>
                  <a:pt x="191393" y="364480"/>
                  <a:pt x="199281" y="354509"/>
                  <a:pt x="208657" y="342454"/>
                </a:cubicBezTo>
                <a:lnTo>
                  <a:pt x="210741" y="339775"/>
                </a:lnTo>
                <a:cubicBezTo>
                  <a:pt x="219373" y="328761"/>
                  <a:pt x="228898" y="316409"/>
                  <a:pt x="239464" y="304056"/>
                </a:cubicBezTo>
                <a:cubicBezTo>
                  <a:pt x="260003" y="279946"/>
                  <a:pt x="284559" y="255240"/>
                  <a:pt x="315962" y="235000"/>
                </a:cubicBezTo>
                <a:lnTo>
                  <a:pt x="293489" y="190054"/>
                </a:lnTo>
                <a:cubicBezTo>
                  <a:pt x="290959" y="190202"/>
                  <a:pt x="288429" y="190351"/>
                  <a:pt x="285899" y="190351"/>
                </a:cubicBezTo>
                <a:cubicBezTo>
                  <a:pt x="233362" y="190351"/>
                  <a:pt x="190649" y="147637"/>
                  <a:pt x="190649" y="95101"/>
                </a:cubicBezTo>
                <a:cubicBezTo>
                  <a:pt x="190649" y="42565"/>
                  <a:pt x="233362" y="-149"/>
                  <a:pt x="285899" y="-149"/>
                </a:cubicBezTo>
                <a:cubicBezTo>
                  <a:pt x="338435" y="-149"/>
                  <a:pt x="381149" y="42565"/>
                  <a:pt x="381149" y="95101"/>
                </a:cubicBezTo>
                <a:close/>
                <a:moveTo>
                  <a:pt x="690563" y="95250"/>
                </a:moveTo>
                <a:cubicBezTo>
                  <a:pt x="690563" y="82108"/>
                  <a:pt x="679892" y="71438"/>
                  <a:pt x="666750" y="71438"/>
                </a:cubicBezTo>
                <a:cubicBezTo>
                  <a:pt x="653608" y="71438"/>
                  <a:pt x="642938" y="82108"/>
                  <a:pt x="642938" y="95250"/>
                </a:cubicBezTo>
                <a:cubicBezTo>
                  <a:pt x="642938" y="108392"/>
                  <a:pt x="653608" y="119063"/>
                  <a:pt x="666750" y="119063"/>
                </a:cubicBezTo>
                <a:cubicBezTo>
                  <a:pt x="679892" y="119063"/>
                  <a:pt x="690563" y="108392"/>
                  <a:pt x="690563" y="95250"/>
                </a:cubicBezTo>
                <a:close/>
              </a:path>
            </a:pathLst>
          </a:custGeom>
          <a:solidFill>
            <a:srgbClr val="E63946"/>
          </a:solidFill>
          <a:ln/>
        </p:spPr>
        <p:txBody>
          <a:bodyPr/>
          <a:lstStyle/>
          <a:p>
            <a:endParaRPr lang="en-US" dirty="0">
              <a:latin typeface="Arial" panose="020B0604020202020204" pitchFamily="34" charset="0"/>
            </a:endParaRPr>
          </a:p>
        </p:txBody>
      </p:sp>
      <p:sp>
        <p:nvSpPr>
          <p:cNvPr id="12" name="Text 9"/>
          <p:cNvSpPr/>
          <p:nvPr/>
        </p:nvSpPr>
        <p:spPr>
          <a:xfrm>
            <a:off x="9681104" y="4318000"/>
            <a:ext cx="1612900" cy="406400"/>
          </a:xfrm>
          <a:prstGeom prst="rect">
            <a:avLst/>
          </a:prstGeom>
          <a:noFill/>
          <a:ln/>
        </p:spPr>
        <p:txBody>
          <a:bodyPr wrap="square" lIns="0" tIns="0" rIns="0" bIns="0" rtlCol="0" anchor="ctr"/>
          <a:lstStyle/>
          <a:p>
            <a:pPr algn="ctr">
              <a:lnSpc>
                <a:spcPct val="110000"/>
              </a:lnSpc>
            </a:pPr>
            <a:r>
              <a:rPr lang="en-US" sz="2400" b="1" dirty="0">
                <a:solidFill>
                  <a:srgbClr val="3A3A3A"/>
                </a:solidFill>
                <a:latin typeface="Arial" panose="020B0604020202020204" pitchFamily="34" charset="0"/>
                <a:ea typeface="Verdana" panose="020B0604030504040204" pitchFamily="34" charset="0"/>
                <a:cs typeface="Noto Sans SC" pitchFamily="34" charset="-120"/>
              </a:rPr>
              <a:t>Maenads</a:t>
            </a:r>
            <a:endParaRPr lang="en-US" sz="1600" dirty="0">
              <a:latin typeface="Arial" panose="020B0604020202020204" pitchFamily="34" charset="0"/>
            </a:endParaRPr>
          </a:p>
        </p:txBody>
      </p:sp>
      <p:sp>
        <p:nvSpPr>
          <p:cNvPr id="13" name="Text 10"/>
          <p:cNvSpPr/>
          <p:nvPr/>
        </p:nvSpPr>
        <p:spPr>
          <a:xfrm>
            <a:off x="441649" y="5382727"/>
            <a:ext cx="11887200" cy="304800"/>
          </a:xfrm>
          <a:prstGeom prst="rect">
            <a:avLst/>
          </a:prstGeom>
          <a:noFill/>
          <a:ln/>
        </p:spPr>
        <p:txBody>
          <a:bodyPr wrap="square" lIns="0" tIns="0" rIns="0" bIns="0" rtlCol="0" anchor="ctr"/>
          <a:lstStyle/>
          <a:p>
            <a:pPr algn="ct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Wharton Business Professor Ethan Mollick uses Centaurs, Cyborgs, Mermaids and Maenads to describe human AI Co-Intelligence, Karen Barad’s uses Bohr’s quantum physic analogy and </a:t>
            </a: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entanglement theory</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to </a:t>
            </a:r>
          </a:p>
          <a:p>
            <a:pPr algn="ct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describes agency emerging from human-AI intra-action.</a:t>
            </a:r>
            <a:endParaRPr lang="en-US" sz="1600" dirty="0">
              <a:latin typeface="Arial" panose="020B0604020202020204" pitchFamily="34"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g.jpe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370114" y="2867466"/>
            <a:ext cx="2831123" cy="45719"/>
          </a:xfrm>
          <a:prstGeom prst="rect">
            <a:avLst/>
          </a:prstGeom>
          <a:solidFill>
            <a:srgbClr val="000000"/>
          </a:solidFill>
          <a:ln/>
        </p:spPr>
        <p:txBody>
          <a:bodyPr/>
          <a:lstStyle/>
          <a:p>
            <a:endParaRPr lang="en-US" dirty="0">
              <a:latin typeface="Arial" panose="020B0604020202020204" pitchFamily="34" charset="0"/>
            </a:endParaRPr>
          </a:p>
        </p:txBody>
      </p:sp>
      <p:sp>
        <p:nvSpPr>
          <p:cNvPr id="4" name="Text 1"/>
          <p:cNvSpPr/>
          <p:nvPr/>
        </p:nvSpPr>
        <p:spPr>
          <a:xfrm>
            <a:off x="370114" y="2867466"/>
            <a:ext cx="2831123" cy="45719"/>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
        <p:nvSpPr>
          <p:cNvPr id="5" name="Shape 2"/>
          <p:cNvSpPr/>
          <p:nvPr/>
        </p:nvSpPr>
        <p:spPr>
          <a:xfrm>
            <a:off x="3148164" y="2826177"/>
            <a:ext cx="128296" cy="128296"/>
          </a:xfrm>
          <a:prstGeom prst="rect">
            <a:avLst/>
          </a:prstGeom>
          <a:solidFill>
            <a:srgbClr val="000000"/>
          </a:solidFill>
          <a:ln/>
        </p:spPr>
        <p:txBody>
          <a:bodyPr/>
          <a:lstStyle/>
          <a:p>
            <a:endParaRPr lang="en-US" dirty="0">
              <a:latin typeface="Arial" panose="020B0604020202020204" pitchFamily="34" charset="0"/>
            </a:endParaRPr>
          </a:p>
        </p:txBody>
      </p:sp>
      <p:sp>
        <p:nvSpPr>
          <p:cNvPr id="6" name="Text 3"/>
          <p:cNvSpPr/>
          <p:nvPr/>
        </p:nvSpPr>
        <p:spPr>
          <a:xfrm>
            <a:off x="3148164" y="2826177"/>
            <a:ext cx="128296" cy="128296"/>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
        <p:nvSpPr>
          <p:cNvPr id="7" name="Shape 4"/>
          <p:cNvSpPr/>
          <p:nvPr/>
        </p:nvSpPr>
        <p:spPr>
          <a:xfrm>
            <a:off x="350448" y="4574354"/>
            <a:ext cx="2831123" cy="45719"/>
          </a:xfrm>
          <a:prstGeom prst="rect">
            <a:avLst/>
          </a:prstGeom>
          <a:solidFill>
            <a:srgbClr val="000000"/>
          </a:solidFill>
          <a:ln/>
        </p:spPr>
        <p:txBody>
          <a:bodyPr/>
          <a:lstStyle/>
          <a:p>
            <a:endParaRPr lang="en-US" dirty="0">
              <a:latin typeface="Arial" panose="020B0604020202020204" pitchFamily="34" charset="0"/>
            </a:endParaRPr>
          </a:p>
        </p:txBody>
      </p:sp>
      <p:sp>
        <p:nvSpPr>
          <p:cNvPr id="8" name="Text 5"/>
          <p:cNvSpPr/>
          <p:nvPr/>
        </p:nvSpPr>
        <p:spPr>
          <a:xfrm>
            <a:off x="350448" y="4574354"/>
            <a:ext cx="2831123" cy="45719"/>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
        <p:nvSpPr>
          <p:cNvPr id="9" name="Shape 6"/>
          <p:cNvSpPr/>
          <p:nvPr/>
        </p:nvSpPr>
        <p:spPr>
          <a:xfrm>
            <a:off x="3117423" y="4529395"/>
            <a:ext cx="128296" cy="128296"/>
          </a:xfrm>
          <a:prstGeom prst="rect">
            <a:avLst/>
          </a:prstGeom>
          <a:solidFill>
            <a:srgbClr val="000000"/>
          </a:solidFill>
          <a:ln/>
        </p:spPr>
        <p:txBody>
          <a:bodyPr/>
          <a:lstStyle/>
          <a:p>
            <a:endParaRPr lang="en-US" dirty="0">
              <a:latin typeface="Arial" panose="020B0604020202020204" pitchFamily="34" charset="0"/>
            </a:endParaRPr>
          </a:p>
        </p:txBody>
      </p:sp>
      <p:sp>
        <p:nvSpPr>
          <p:cNvPr id="10" name="Text 7"/>
          <p:cNvSpPr/>
          <p:nvPr/>
        </p:nvSpPr>
        <p:spPr>
          <a:xfrm>
            <a:off x="3117423" y="4529395"/>
            <a:ext cx="128296" cy="128296"/>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
        <p:nvSpPr>
          <p:cNvPr id="11" name="Shape 8"/>
          <p:cNvSpPr/>
          <p:nvPr/>
        </p:nvSpPr>
        <p:spPr>
          <a:xfrm>
            <a:off x="10615930" y="1948815"/>
            <a:ext cx="918210" cy="3534410"/>
          </a:xfrm>
          <a:prstGeom prst="rect">
            <a:avLst/>
          </a:prstGeom>
          <a:solidFill>
            <a:srgbClr val="000000"/>
          </a:solidFill>
          <a:ln/>
        </p:spPr>
        <p:txBody>
          <a:bodyPr/>
          <a:lstStyle/>
          <a:p>
            <a:endParaRPr lang="en-US" dirty="0">
              <a:latin typeface="Arial" panose="020B0604020202020204" pitchFamily="34" charset="0"/>
            </a:endParaRPr>
          </a:p>
        </p:txBody>
      </p:sp>
      <p:sp>
        <p:nvSpPr>
          <p:cNvPr id="12" name="Text 9"/>
          <p:cNvSpPr/>
          <p:nvPr/>
        </p:nvSpPr>
        <p:spPr>
          <a:xfrm>
            <a:off x="10615930" y="1948815"/>
            <a:ext cx="918210" cy="3534410"/>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
        <p:nvSpPr>
          <p:cNvPr id="13" name="Text 10"/>
          <p:cNvSpPr/>
          <p:nvPr/>
        </p:nvSpPr>
        <p:spPr>
          <a:xfrm>
            <a:off x="210246" y="2019808"/>
            <a:ext cx="1280791" cy="1015663"/>
          </a:xfrm>
          <a:prstGeom prst="rect">
            <a:avLst/>
          </a:prstGeom>
          <a:noFill/>
          <a:ln/>
        </p:spPr>
        <p:txBody>
          <a:bodyPr wrap="square" lIns="91440" tIns="45720" rIns="91440" bIns="45720" rtlCol="0" anchor="t">
            <a:spAutoFit/>
          </a:bodyPr>
          <a:lstStyle/>
          <a:p>
            <a:pPr>
              <a:lnSpc>
                <a:spcPct val="100000"/>
              </a:lnSpc>
            </a:pPr>
            <a:r>
              <a:rPr lang="en-US" sz="6000" b="1" dirty="0">
                <a:solidFill>
                  <a:srgbClr val="DABF64"/>
                </a:solidFill>
                <a:latin typeface="Arial" panose="020B0604020202020204" pitchFamily="34" charset="0"/>
                <a:ea typeface="Calibri" panose="020F0502020204030204" pitchFamily="34" charset="0"/>
                <a:cs typeface="Arial" panose="020B0604020202020204" pitchFamily="34" charset="0"/>
              </a:rPr>
              <a:t>01</a:t>
            </a:r>
            <a:endParaRPr lang="en-US" sz="1600" dirty="0">
              <a:latin typeface="Arial" panose="020B0604020202020204" pitchFamily="34" charset="0"/>
            </a:endParaRPr>
          </a:p>
        </p:txBody>
      </p:sp>
      <p:sp>
        <p:nvSpPr>
          <p:cNvPr id="14" name="Text 11"/>
          <p:cNvSpPr/>
          <p:nvPr/>
        </p:nvSpPr>
        <p:spPr>
          <a:xfrm>
            <a:off x="210246" y="4768855"/>
            <a:ext cx="5276154" cy="523220"/>
          </a:xfrm>
          <a:prstGeom prst="rect">
            <a:avLst/>
          </a:prstGeom>
          <a:noFill/>
          <a:ln/>
        </p:spPr>
        <p:txBody>
          <a:bodyPr wrap="square" lIns="91440" tIns="45720" rIns="91440" bIns="45720" rtlCol="0" anchor="t">
            <a:spAutoFit/>
          </a:bodyPr>
          <a:lstStyle/>
          <a:p>
            <a:pPr>
              <a:lnSpc>
                <a:spcPct val="100000"/>
              </a:lnSpc>
            </a:pP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Environmental Scan</a:t>
            </a:r>
            <a:endParaRPr lang="en-US" sz="1600" dirty="0">
              <a:latin typeface="Arial" panose="020B0604020202020204" pitchFamily="34" charset="0"/>
            </a:endParaRPr>
          </a:p>
        </p:txBody>
      </p:sp>
      <p:sp>
        <p:nvSpPr>
          <p:cNvPr id="15" name="Text 12"/>
          <p:cNvSpPr/>
          <p:nvPr/>
        </p:nvSpPr>
        <p:spPr>
          <a:xfrm>
            <a:off x="210246" y="3679645"/>
            <a:ext cx="1242078" cy="1015663"/>
          </a:xfrm>
          <a:prstGeom prst="rect">
            <a:avLst/>
          </a:prstGeom>
          <a:noFill/>
          <a:ln/>
        </p:spPr>
        <p:txBody>
          <a:bodyPr wrap="square" lIns="91440" tIns="45720" rIns="91440" bIns="45720" rtlCol="0" anchor="t">
            <a:spAutoFit/>
          </a:bodyPr>
          <a:lstStyle/>
          <a:p>
            <a:pPr>
              <a:lnSpc>
                <a:spcPct val="100000"/>
              </a:lnSpc>
            </a:pPr>
            <a:r>
              <a:rPr lang="en-US" sz="6000" b="1" dirty="0">
                <a:solidFill>
                  <a:srgbClr val="DABF64"/>
                </a:solidFill>
                <a:latin typeface="Arial" panose="020B0604020202020204" pitchFamily="34" charset="0"/>
                <a:ea typeface="Calibri" panose="020F0502020204030204" pitchFamily="34" charset="0"/>
                <a:cs typeface="Arial" panose="020B0604020202020204" pitchFamily="34" charset="0"/>
              </a:rPr>
              <a:t>02</a:t>
            </a:r>
            <a:endParaRPr lang="en-US" sz="1600" dirty="0">
              <a:latin typeface="Arial" panose="020B0604020202020204" pitchFamily="34" charset="0"/>
            </a:endParaRPr>
          </a:p>
        </p:txBody>
      </p:sp>
      <p:sp>
        <p:nvSpPr>
          <p:cNvPr id="16" name="Text 13"/>
          <p:cNvSpPr/>
          <p:nvPr/>
        </p:nvSpPr>
        <p:spPr>
          <a:xfrm>
            <a:off x="210246" y="2988322"/>
            <a:ext cx="5276154" cy="523220"/>
          </a:xfrm>
          <a:prstGeom prst="rect">
            <a:avLst/>
          </a:prstGeom>
          <a:noFill/>
          <a:ln/>
        </p:spPr>
        <p:txBody>
          <a:bodyPr wrap="square" lIns="91440" tIns="45720" rIns="91440" bIns="45720" rtlCol="0" anchor="t">
            <a:spAutoFit/>
          </a:bodyPr>
          <a:lstStyle/>
          <a:p>
            <a:pPr>
              <a:lnSpc>
                <a:spcPct val="100000"/>
              </a:lnSpc>
            </a:pPr>
            <a:r>
              <a:rPr lang="en-US" sz="2800" dirty="0">
                <a:solidFill>
                  <a:srgbClr val="000000"/>
                </a:solidFill>
                <a:latin typeface="Arial" panose="020B0604020202020204" pitchFamily="34" charset="0"/>
                <a:ea typeface="Calibri" panose="020F0502020204030204" pitchFamily="34" charset="0"/>
                <a:cs typeface="Arial" panose="020B0604020202020204" pitchFamily="34" charset="0"/>
              </a:rPr>
              <a:t>A Few Definitions</a:t>
            </a:r>
            <a:endParaRPr lang="en-US" sz="1600" dirty="0">
              <a:latin typeface="Arial" panose="020B0604020202020204" pitchFamily="34"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name="Slide 29">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651000"/>
            <a:ext cx="5435600" cy="1016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The Future is Entangled Co-Intelligence</a:t>
            </a:r>
            <a:endParaRPr lang="en-US" sz="1600" dirty="0">
              <a:latin typeface="Arial" panose="020B0604020202020204" pitchFamily="34" charset="0"/>
            </a:endParaRPr>
          </a:p>
        </p:txBody>
      </p:sp>
      <p:sp>
        <p:nvSpPr>
          <p:cNvPr id="4" name="Text 1"/>
          <p:cNvSpPr/>
          <p:nvPr/>
        </p:nvSpPr>
        <p:spPr>
          <a:xfrm>
            <a:off x="254000" y="2870200"/>
            <a:ext cx="5435600" cy="14224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The focus is shifting from AI replacement to AI partnership, creating collaborative intelligence that surpasses what either humans or AI can achieve alone.</a:t>
            </a:r>
            <a:endParaRPr lang="en-US" sz="1600" dirty="0">
              <a:latin typeface="Arial" panose="020B0604020202020204" pitchFamily="34" charset="0"/>
            </a:endParaRPr>
          </a:p>
        </p:txBody>
      </p:sp>
      <p:sp>
        <p:nvSpPr>
          <p:cNvPr id="5" name="Text 2"/>
          <p:cNvSpPr/>
          <p:nvPr/>
        </p:nvSpPr>
        <p:spPr>
          <a:xfrm>
            <a:off x="254000" y="4597400"/>
            <a:ext cx="5435600" cy="6096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This involves </a:t>
            </a:r>
            <a:r>
              <a:rPr lang="en-US" sz="1600" b="1" dirty="0">
                <a:solidFill>
                  <a:srgbClr val="C78B3E"/>
                </a:solidFill>
                <a:latin typeface="Arial" panose="020B0604020202020204" pitchFamily="34" charset="0"/>
                <a:ea typeface="Calibri" panose="020F0502020204030204" pitchFamily="34" charset="0"/>
                <a:cs typeface="Arial" panose="020B0604020202020204" pitchFamily="34" charset="0"/>
              </a:rPr>
              <a:t>entangled partnerships</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where human creativity and intuition are amplified by AI's speed and scale.</a:t>
            </a:r>
            <a:endParaRPr lang="en-US" sz="1600" dirty="0">
              <a:latin typeface="Arial" panose="020B0604020202020204" pitchFamily="34" charset="0"/>
            </a:endParaRPr>
          </a:p>
        </p:txBody>
      </p:sp>
      <p:pic>
        <p:nvPicPr>
          <p:cNvPr id="7" name="Picture 6">
            <a:extLst>
              <a:ext uri="{FF2B5EF4-FFF2-40B4-BE49-F238E27FC236}">
                <a16:creationId xmlns:a16="http://schemas.microsoft.com/office/drawing/2014/main" id="{31E6288D-B572-4706-8856-1BE233BA404D}"/>
              </a:ext>
            </a:extLst>
          </p:cNvPr>
          <p:cNvPicPr>
            <a:picLocks noChangeAspect="1"/>
          </p:cNvPicPr>
          <p:nvPr/>
        </p:nvPicPr>
        <p:blipFill>
          <a:blip r:embed="rId4"/>
          <a:stretch>
            <a:fillRect/>
          </a:stretch>
        </p:blipFill>
        <p:spPr>
          <a:xfrm>
            <a:off x="7209865" y="83976"/>
            <a:ext cx="4574286" cy="6858000"/>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18604" y="108487"/>
            <a:ext cx="11707699" cy="763600"/>
          </a:xfrm>
          <a:prstGeom prst="rect">
            <a:avLst/>
          </a:prstGeom>
        </p:spPr>
        <p:txBody>
          <a:bodyPr spcFirstLastPara="1" wrap="square" lIns="121900" tIns="121900" rIns="121900" bIns="121900" anchor="t" anchorCtr="0">
            <a:noAutofit/>
          </a:bodyPr>
          <a:lstStyle/>
          <a:p>
            <a:r>
              <a:rPr lang="en-US" sz="4267" dirty="0"/>
              <a:t>Part II Workshop Component and Examples </a:t>
            </a:r>
            <a:r>
              <a:rPr lang="en-US" sz="3200" dirty="0"/>
              <a:t>Vibe Coding For Research and Learning</a:t>
            </a:r>
            <a:br>
              <a:rPr lang="en-US" sz="4267" dirty="0"/>
            </a:br>
            <a:br>
              <a:rPr lang="en-US" dirty="0"/>
            </a:br>
            <a:br>
              <a:rPr lang="en-US" dirty="0"/>
            </a:br>
            <a:br>
              <a:rPr lang="en-US" sz="1600" dirty="0"/>
            </a:br>
            <a:br>
              <a:rPr lang="en-US" sz="1600" dirty="0"/>
            </a:br>
            <a:br>
              <a:rPr lang="en-US" sz="1600" dirty="0"/>
            </a:br>
            <a:br>
              <a:rPr lang="en-US" sz="1600" dirty="0"/>
            </a:b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7804500" y="5461348"/>
            <a:ext cx="4192221" cy="1784560"/>
          </a:xfrm>
          <a:prstGeom prst="rect">
            <a:avLst/>
          </a:prstGeom>
        </p:spPr>
        <p:txBody>
          <a:bodyPr vert="horz" lIns="121920" tIns="60960" rIns="121920" bIns="60960" rtlCol="0">
            <a:normAutofit/>
          </a:bodyPr>
          <a:lstStyle/>
          <a:p>
            <a:pPr defTabSz="1219170">
              <a:lnSpc>
                <a:spcPct val="90000"/>
              </a:lnSpc>
              <a:spcAft>
                <a:spcPts val="800"/>
              </a:spcAft>
              <a:buClr>
                <a:srgbClr val="000000"/>
              </a:buClr>
            </a:pPr>
            <a:r>
              <a:rPr lang="en-US" sz="1333" b="1" kern="0" dirty="0">
                <a:solidFill>
                  <a:srgbClr val="000000"/>
                </a:solidFill>
                <a:latin typeface="Arial"/>
                <a:cs typeface="Arial"/>
                <a:sym typeface="Arial"/>
              </a:rPr>
              <a:t>Ray Uzwyshyn,</a:t>
            </a:r>
            <a:r>
              <a:rPr lang="en-US" sz="1333" kern="0" dirty="0">
                <a:solidFill>
                  <a:srgbClr val="000000"/>
                </a:solidFill>
                <a:latin typeface="Arial"/>
                <a:cs typeface="Arial"/>
                <a:sym typeface="Arial"/>
              </a:rPr>
              <a:t> </a:t>
            </a:r>
            <a:r>
              <a:rPr lang="en-US" sz="1333" b="1" kern="0" dirty="0">
                <a:solidFill>
                  <a:srgbClr val="000000"/>
                </a:solidFill>
                <a:latin typeface="Arial"/>
                <a:cs typeface="Arial"/>
                <a:sym typeface="Arial"/>
              </a:rPr>
              <a:t>Ph.D. MBA  MLIS</a:t>
            </a:r>
            <a:br>
              <a:rPr lang="en-US" sz="1333" kern="0" dirty="0">
                <a:solidFill>
                  <a:srgbClr val="000000"/>
                </a:solidFill>
                <a:latin typeface="Arial"/>
                <a:cs typeface="Arial"/>
                <a:sym typeface="Arial"/>
              </a:rPr>
            </a:br>
            <a:r>
              <a:rPr lang="en-US" sz="1333" kern="0" dirty="0">
                <a:solidFill>
                  <a:srgbClr val="000000"/>
                </a:solidFill>
                <a:latin typeface="Arial"/>
                <a:cs typeface="Arial"/>
                <a:sym typeface="Arial"/>
              </a:rPr>
              <a:t>Acting AUL for Research  &amp; Technology Services</a:t>
            </a:r>
            <a:br>
              <a:rPr lang="en-US" sz="1333" kern="0" dirty="0">
                <a:solidFill>
                  <a:srgbClr val="000000"/>
                </a:solidFill>
                <a:latin typeface="Arial"/>
                <a:cs typeface="Arial"/>
                <a:sym typeface="Arial"/>
              </a:rPr>
            </a:br>
            <a:r>
              <a:rPr lang="en-US" sz="1333" kern="0" dirty="0">
                <a:solidFill>
                  <a:srgbClr val="000000"/>
                </a:solidFill>
                <a:latin typeface="Arial"/>
                <a:cs typeface="Arial"/>
                <a:sym typeface="Arial"/>
              </a:rPr>
              <a:t>Director of Research</a:t>
            </a:r>
            <a:br>
              <a:rPr lang="en-US" sz="1333" kern="0" dirty="0">
                <a:solidFill>
                  <a:srgbClr val="000000"/>
                </a:solidFill>
                <a:latin typeface="Arial"/>
                <a:cs typeface="Arial"/>
                <a:sym typeface="Arial"/>
              </a:rPr>
            </a:br>
            <a:r>
              <a:rPr lang="en-US" sz="1333" kern="0" dirty="0">
                <a:solidFill>
                  <a:srgbClr val="000000"/>
                </a:solidFill>
                <a:latin typeface="Arial"/>
                <a:cs typeface="Arial"/>
                <a:sym typeface="Arial"/>
              </a:rPr>
              <a:t>UC Riverside Libraries, </a:t>
            </a:r>
            <a:r>
              <a:rPr lang="en-US" sz="1333" kern="0" dirty="0">
                <a:solidFill>
                  <a:srgbClr val="000000"/>
                </a:solidFill>
                <a:latin typeface="Arial"/>
                <a:cs typeface="Arial"/>
                <a:sym typeface="Arial"/>
                <a:hlinkClick r:id="rId3">
                  <a:extLst>
                    <a:ext uri="{A12FA001-AC4F-418D-AE19-62706E023703}">
                      <ahyp:hlinkClr xmlns:ahyp="http://schemas.microsoft.com/office/drawing/2018/hyperlinkcolor" val="tx"/>
                    </a:ext>
                  </a:extLst>
                </a:hlinkClick>
              </a:rPr>
              <a:t>raymondu@ucr.edu</a:t>
            </a:r>
            <a:r>
              <a:rPr lang="en-US" sz="1333" kern="0" dirty="0">
                <a:solidFill>
                  <a:srgbClr val="000000"/>
                </a:solidFill>
                <a:latin typeface="Arial"/>
                <a:cs typeface="Arial"/>
                <a:sym typeface="Arial"/>
              </a:rPr>
              <a:t> </a:t>
            </a:r>
            <a:br>
              <a:rPr lang="en-US" sz="1333" kern="0" dirty="0">
                <a:solidFill>
                  <a:srgbClr val="000000"/>
                </a:solidFill>
                <a:latin typeface="Arial"/>
                <a:cs typeface="Arial"/>
                <a:sym typeface="Arial"/>
              </a:rPr>
            </a:br>
            <a:r>
              <a:rPr lang="en-US" sz="1333" kern="0" dirty="0">
                <a:solidFill>
                  <a:srgbClr val="000000"/>
                </a:solidFill>
                <a:latin typeface="Arial"/>
                <a:cs typeface="Arial"/>
                <a:sym typeface="Arial"/>
                <a:hlinkClick r:id="rId4"/>
              </a:rPr>
              <a:t>https://rayuzwyshyn.net</a:t>
            </a:r>
            <a:r>
              <a:rPr lang="en-US" sz="1333" kern="0" dirty="0">
                <a:solidFill>
                  <a:srgbClr val="000000"/>
                </a:solidFill>
                <a:latin typeface="Arial"/>
                <a:cs typeface="Arial"/>
                <a:sym typeface="Arial"/>
              </a:rPr>
              <a:t>  </a:t>
            </a:r>
            <a:r>
              <a:rPr lang="en-US" sz="1333" kern="0" dirty="0">
                <a:solidFill>
                  <a:srgbClr val="000000"/>
                </a:solidFill>
                <a:latin typeface="Arial"/>
                <a:cs typeface="Arial"/>
                <a:sym typeface="Arial"/>
                <a:hlinkClick r:id="rId5"/>
              </a:rPr>
              <a:t>https://www.linkedin.com/in/rayuzwyshyn/</a:t>
            </a:r>
            <a:r>
              <a:rPr lang="en-US" sz="1333" kern="0" dirty="0">
                <a:solidFill>
                  <a:srgbClr val="000000"/>
                </a:solidFill>
                <a:latin typeface="Arial"/>
                <a:cs typeface="Arial"/>
                <a:sym typeface="Arial"/>
              </a:rPr>
              <a:t> </a:t>
            </a:r>
          </a:p>
        </p:txBody>
      </p:sp>
      <p:pic>
        <p:nvPicPr>
          <p:cNvPr id="1030" name="Picture 6" descr="Anthropic Claude Sonnet Logo&quot; Sticker for Sale by johnlmao | Redbubble">
            <a:extLst>
              <a:ext uri="{FF2B5EF4-FFF2-40B4-BE49-F238E27FC236}">
                <a16:creationId xmlns:a16="http://schemas.microsoft.com/office/drawing/2014/main" id="{B5CB38F0-620F-45B2-8919-C140EB429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8819" y="2333673"/>
            <a:ext cx="1639600" cy="163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re's OpenAI's new logo | The Verge">
            <a:extLst>
              <a:ext uri="{FF2B5EF4-FFF2-40B4-BE49-F238E27FC236}">
                <a16:creationId xmlns:a16="http://schemas.microsoft.com/office/drawing/2014/main" id="{BC632C75-4148-4892-8EEC-B7993473A4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5903" y="2363588"/>
            <a:ext cx="2630400" cy="17612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97F40C-E7E1-4900-9DC3-739AAB145B1E}"/>
              </a:ext>
            </a:extLst>
          </p:cNvPr>
          <p:cNvPicPr>
            <a:picLocks noChangeAspect="1"/>
          </p:cNvPicPr>
          <p:nvPr/>
        </p:nvPicPr>
        <p:blipFill>
          <a:blip r:embed="rId8"/>
          <a:stretch>
            <a:fillRect/>
          </a:stretch>
        </p:blipFill>
        <p:spPr>
          <a:xfrm>
            <a:off x="588569" y="2156691"/>
            <a:ext cx="6462675" cy="363316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endParaRPr lang="en-US" dirty="0">
              <a:solidFill>
                <a:prstClr val="white"/>
              </a:solidFill>
              <a:latin typeface="Aptos" panose="02110004020202020204"/>
              <a:sym typeface="Arial"/>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8522447"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prstClr val="white"/>
              </a:solidFill>
              <a:latin typeface="Aptos" panose="02110004020202020204"/>
              <a:sym typeface="Arial"/>
            </a:endParaRPr>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472206" y="-2"/>
            <a:ext cx="5160545" cy="1955259"/>
          </a:xfrm>
        </p:spPr>
        <p:txBody>
          <a:bodyPr anchor="ctr">
            <a:normAutofit fontScale="90000"/>
          </a:bodyPr>
          <a:lstStyle/>
          <a:p>
            <a:pPr algn="ctr"/>
            <a:r>
              <a:rPr lang="en-US" sz="4000" b="1" dirty="0"/>
              <a:t>2025 Best in Class Reasoning Models  </a:t>
            </a:r>
            <a:br>
              <a:rPr lang="en-US" sz="4000" dirty="0"/>
            </a:br>
            <a:br>
              <a:rPr lang="en-US" sz="4000" dirty="0"/>
            </a:br>
            <a:r>
              <a:rPr lang="en-US" sz="2000" dirty="0"/>
              <a:t>(Trial For Free)</a:t>
            </a:r>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6104957" y="0"/>
            <a:ext cx="6102825" cy="68580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437710345"/>
              </p:ext>
            </p:extLst>
          </p:nvPr>
        </p:nvGraphicFramePr>
        <p:xfrm>
          <a:off x="6361472" y="162124"/>
          <a:ext cx="5679290" cy="6233595"/>
        </p:xfrm>
        <a:graphic>
          <a:graphicData uri="http://schemas.openxmlformats.org/drawingml/2006/table">
            <a:tbl>
              <a:tblPr firstRow="1" bandRow="1">
                <a:tableStyleId>{5C22544A-7EE6-4342-B048-85BDC9FD1C3A}</a:tableStyleId>
              </a:tblPr>
              <a:tblGrid>
                <a:gridCol w="2781235">
                  <a:extLst>
                    <a:ext uri="{9D8B030D-6E8A-4147-A177-3AD203B41FA5}">
                      <a16:colId xmlns:a16="http://schemas.microsoft.com/office/drawing/2014/main" val="863348683"/>
                    </a:ext>
                  </a:extLst>
                </a:gridCol>
                <a:gridCol w="2898055">
                  <a:extLst>
                    <a:ext uri="{9D8B030D-6E8A-4147-A177-3AD203B41FA5}">
                      <a16:colId xmlns:a16="http://schemas.microsoft.com/office/drawing/2014/main" val="1208869361"/>
                    </a:ext>
                  </a:extLst>
                </a:gridCol>
              </a:tblGrid>
              <a:tr h="3911600">
                <a:tc gridSpan="2">
                  <a:txBody>
                    <a:bodyPr/>
                    <a:lstStyle/>
                    <a:p>
                      <a:r>
                        <a:rPr lang="en-US" sz="2000" dirty="0"/>
                        <a:t>AI AGI </a:t>
                      </a:r>
                      <a:r>
                        <a:rPr kumimoji="0" lang="en-US" sz="2000" b="1" i="0" u="none" strike="noStrike" kern="1200" cap="none" spc="0" normalizeH="0" baseline="0" noProof="0" dirty="0">
                          <a:ln>
                            <a:noFill/>
                          </a:ln>
                          <a:solidFill>
                            <a:prstClr val="white"/>
                          </a:solidFill>
                          <a:effectLst/>
                          <a:uLnTx/>
                          <a:uFillTx/>
                          <a:latin typeface="+mn-lt"/>
                          <a:ea typeface="+mn-ea"/>
                          <a:cs typeface="+mn-cs"/>
                        </a:rPr>
                        <a:t>Research, Reasoning &amp; Deep Research LLM’s</a:t>
                      </a:r>
                      <a:br>
                        <a:rPr lang="en-US" sz="1400" dirty="0"/>
                      </a:br>
                      <a:endParaRPr lang="en-US" sz="1300" dirty="0"/>
                    </a:p>
                    <a:p>
                      <a:r>
                        <a:rPr lang="en-US" sz="1600" dirty="0"/>
                        <a:t>Proprietary</a:t>
                      </a:r>
                    </a:p>
                    <a:p>
                      <a:br>
                        <a:rPr lang="en-US" sz="1300" dirty="0"/>
                      </a:br>
                      <a:r>
                        <a:rPr lang="en-US" sz="2100" dirty="0"/>
                        <a:t>Anthropic Claude Sonnet  4.5 </a:t>
                      </a:r>
                      <a:r>
                        <a:rPr lang="en-US" sz="1500" dirty="0"/>
                        <a:t>Opus 4.0 , </a:t>
                      </a:r>
                      <a:r>
                        <a:rPr lang="en-US" sz="1500" dirty="0">
                          <a:solidFill>
                            <a:srgbClr val="FF0000"/>
                          </a:solidFill>
                        </a:rPr>
                        <a:t>Try</a:t>
                      </a:r>
                      <a:br>
                        <a:rPr lang="en-US" sz="1300" dirty="0"/>
                      </a:br>
                      <a:br>
                        <a:rPr lang="en-US" sz="1300" dirty="0"/>
                      </a:br>
                      <a:r>
                        <a:rPr lang="en-US" sz="1300" dirty="0"/>
                        <a:t>Open AI </a:t>
                      </a:r>
                      <a:r>
                        <a:rPr lang="en-US" sz="1500" dirty="0"/>
                        <a:t>Chat GPT 5.1</a:t>
                      </a:r>
                      <a:r>
                        <a:rPr lang="en-US" sz="1300" dirty="0"/>
                        <a:t> </a:t>
                      </a:r>
                      <a:br>
                        <a:rPr lang="en-US" sz="1300" dirty="0"/>
                      </a:br>
                      <a:r>
                        <a:rPr lang="en-US" sz="1300" dirty="0"/>
                        <a:t>(Current flagship Combined Multimodal Model Family), </a:t>
                      </a:r>
                      <a:r>
                        <a:rPr lang="en-US" sz="1300" dirty="0">
                          <a:solidFill>
                            <a:srgbClr val="FF0000"/>
                          </a:solidFill>
                          <a:hlinkClick r:id="rId3">
                            <a:extLst>
                              <a:ext uri="{A12FA001-AC4F-418D-AE19-62706E023703}">
                                <ahyp:hlinkClr xmlns:ahyp="http://schemas.microsoft.com/office/drawing/2018/hyperlinkcolor" val="tx"/>
                              </a:ext>
                            </a:extLst>
                          </a:hlinkClick>
                        </a:rPr>
                        <a:t>Try</a:t>
                      </a:r>
                      <a:r>
                        <a:rPr lang="en-US" sz="1300" dirty="0">
                          <a:solidFill>
                            <a:srgbClr val="FF0000"/>
                          </a:solidFill>
                        </a:rPr>
                        <a:t>   </a:t>
                      </a:r>
                      <a:br>
                        <a:rPr lang="en-US" sz="1300" dirty="0">
                          <a:solidFill>
                            <a:srgbClr val="FF0000"/>
                          </a:solidFill>
                        </a:rPr>
                      </a:br>
                      <a:r>
                        <a:rPr lang="en-US" sz="1300" dirty="0"/>
                        <a:t>GPT o1/o3 pro  o4 mini-high </a:t>
                      </a:r>
                      <a:r>
                        <a:rPr lang="en-US" sz="1300" dirty="0">
                          <a:solidFill>
                            <a:srgbClr val="FF0000"/>
                          </a:solidFill>
                          <a:hlinkClick r:id="rId3">
                            <a:extLst>
                              <a:ext uri="{A12FA001-AC4F-418D-AE19-62706E023703}">
                                <ahyp:hlinkClr xmlns:ahyp="http://schemas.microsoft.com/office/drawing/2018/hyperlinkcolor" val="tx"/>
                              </a:ext>
                            </a:extLst>
                          </a:hlinkClick>
                        </a:rPr>
                        <a:t>Try</a:t>
                      </a:r>
                      <a:endParaRPr lang="en-US" sz="1300" dirty="0">
                        <a:solidFill>
                          <a:srgbClr val="FF0000"/>
                        </a:solidFill>
                      </a:endParaRPr>
                    </a:p>
                    <a:p>
                      <a:br>
                        <a:rPr lang="en-US" sz="1300" dirty="0"/>
                      </a:br>
                      <a:br>
                        <a:rPr lang="en-US" sz="1300" dirty="0"/>
                      </a:br>
                      <a:r>
                        <a:rPr lang="en-US" sz="1600" dirty="0"/>
                        <a:t>Grok Code Fast 4</a:t>
                      </a:r>
                      <a:r>
                        <a:rPr lang="en-US" sz="1300" dirty="0"/>
                        <a:t>, </a:t>
                      </a:r>
                      <a:r>
                        <a:rPr lang="en-US" sz="1300" dirty="0">
                          <a:solidFill>
                            <a:srgbClr val="FF0000"/>
                          </a:solidFill>
                          <a:highlight>
                            <a:srgbClr val="FF0000"/>
                          </a:highlight>
                          <a:hlinkClick r:id="rId4"/>
                        </a:rPr>
                        <a:t>Try</a:t>
                      </a:r>
                      <a:endParaRPr lang="en-US" sz="1300" dirty="0">
                        <a:solidFill>
                          <a:srgbClr val="FF0000"/>
                        </a:solidFill>
                        <a:highlight>
                          <a:srgbClr val="FF0000"/>
                        </a:highlight>
                      </a:endParaRPr>
                    </a:p>
                    <a:p>
                      <a:br>
                        <a:rPr lang="en-US" sz="1300" dirty="0"/>
                      </a:br>
                      <a:r>
                        <a:rPr lang="en-US" sz="1600" dirty="0"/>
                        <a:t>Gemini 2.5 </a:t>
                      </a:r>
                      <a:r>
                        <a:rPr lang="en-US" sz="1300" dirty="0"/>
                        <a:t>Pro (Deep Think, Multimodal/video image) </a:t>
                      </a:r>
                      <a:br>
                        <a:rPr lang="en-US" sz="1300" dirty="0"/>
                      </a:br>
                      <a:r>
                        <a:rPr lang="en-US" sz="1300" dirty="0"/>
                        <a:t>2M Context Window  </a:t>
                      </a:r>
                      <a:r>
                        <a:rPr lang="en-US" sz="1300" dirty="0">
                          <a:solidFill>
                            <a:srgbClr val="FF0000"/>
                          </a:solidFill>
                          <a:hlinkClick r:id="rId5">
                            <a:extLst>
                              <a:ext uri="{A12FA001-AC4F-418D-AE19-62706E023703}">
                                <ahyp:hlinkClr xmlns:ahyp="http://schemas.microsoft.com/office/drawing/2018/hyperlinkcolor" val="tx"/>
                              </a:ext>
                            </a:extLst>
                          </a:hlinkClick>
                        </a:rPr>
                        <a:t>Try</a:t>
                      </a:r>
                      <a:r>
                        <a:rPr lang="en-US" sz="1300" dirty="0">
                          <a:solidFill>
                            <a:srgbClr val="FF0000"/>
                          </a:solidFill>
                        </a:rPr>
                        <a:t> </a:t>
                      </a:r>
                    </a:p>
                    <a:p>
                      <a:endParaRPr lang="en-US" sz="1300" dirty="0">
                        <a:solidFill>
                          <a:srgbClr val="FF0000"/>
                        </a:solidFill>
                      </a:endParaRPr>
                    </a:p>
                    <a:p>
                      <a:endParaRPr lang="en-US" sz="1300" dirty="0"/>
                    </a:p>
                  </a:txBody>
                  <a:tcPr/>
                </a:tc>
                <a:tc hMerge="1">
                  <a:txBody>
                    <a:bodyPr/>
                    <a:lstStyle/>
                    <a:p>
                      <a:r>
                        <a:rPr lang="en-US" sz="1500" dirty="0"/>
                        <a:t>Research, Reasoning &amp; Deep Research LLM’s (2025)</a:t>
                      </a:r>
                      <a:br>
                        <a:rPr lang="en-US" sz="1000" dirty="0"/>
                      </a:br>
                      <a:r>
                        <a:rPr lang="en-US" sz="900" dirty="0"/>
                        <a:t>(STEM Disciplines, Science Technology Engineering Math, Coding)</a:t>
                      </a:r>
                      <a:br>
                        <a:rPr lang="en-US" sz="1000" dirty="0"/>
                      </a:br>
                      <a:br>
                        <a:rPr lang="en-US" sz="1000" dirty="0"/>
                      </a:br>
                      <a:endParaRPr lang="en-US" sz="1000" dirty="0"/>
                    </a:p>
                    <a:p>
                      <a:endParaRPr lang="en-US" sz="1000" dirty="0"/>
                    </a:p>
                    <a:p>
                      <a:r>
                        <a:rPr lang="en-US" sz="1000" dirty="0"/>
                        <a:t>Proprietary</a:t>
                      </a:r>
                      <a:br>
                        <a:rPr lang="en-US" sz="1000" dirty="0"/>
                      </a:br>
                      <a:r>
                        <a:rPr lang="en-US" sz="1000" dirty="0"/>
                        <a:t>GPT o1/o3 pro</a:t>
                      </a:r>
                      <a:br>
                        <a:rPr lang="en-US" sz="1000" dirty="0"/>
                      </a:br>
                      <a:r>
                        <a:rPr lang="en-US" sz="1000" dirty="0"/>
                        <a:t>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r>
                        <a:rPr lang="en-US" sz="1000" dirty="0"/>
                        <a:t>Claude Sonnet Opus Model Family, </a:t>
                      </a:r>
                      <a:r>
                        <a:rPr lang="en-US" sz="1000" dirty="0">
                          <a:solidFill>
                            <a:srgbClr val="FF0000"/>
                          </a:solidFill>
                        </a:rPr>
                        <a:t>Try</a:t>
                      </a:r>
                      <a:br>
                        <a:rPr lang="en-US" sz="1000" dirty="0"/>
                      </a:br>
                      <a:br>
                        <a:rPr lang="en-US" sz="1000" dirty="0"/>
                      </a:br>
                      <a:r>
                        <a:rPr lang="en-US" sz="1000" dirty="0"/>
                        <a:t>Grok 4,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000" dirty="0"/>
                        <a:t>Gemini 2.5 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extLst>
                  <a:ext uri="{0D108BD9-81ED-4DB2-BD59-A6C34878D82A}">
                    <a16:rowId xmlns:a16="http://schemas.microsoft.com/office/drawing/2014/main" val="3842108626"/>
                  </a:ext>
                </a:extLst>
              </a:tr>
              <a:tr h="2073075">
                <a:tc>
                  <a:txBody>
                    <a:bodyPr/>
                    <a:lstStyle/>
                    <a:p>
                      <a:r>
                        <a:rPr lang="en-US" sz="1300" b="1" dirty="0"/>
                        <a:t>Open Source</a:t>
                      </a:r>
                    </a:p>
                    <a:p>
                      <a:endParaRPr lang="en-US" sz="1300" dirty="0"/>
                    </a:p>
                    <a:p>
                      <a:r>
                        <a:rPr lang="en-US" sz="1300" dirty="0"/>
                        <a:t>Llama 4 Series</a:t>
                      </a:r>
                      <a:br>
                        <a:rPr lang="en-US" sz="1300" dirty="0"/>
                      </a:br>
                      <a:r>
                        <a:rPr lang="en-US" sz="1300" dirty="0"/>
                        <a:t> (2T, 400B, 109B, 72B)</a:t>
                      </a:r>
                      <a:br>
                        <a:rPr lang="en-US" sz="1300" dirty="0"/>
                      </a:br>
                      <a:br>
                        <a:rPr lang="en-US" sz="1300" dirty="0"/>
                      </a:br>
                      <a:r>
                        <a:rPr lang="en-US" sz="1300" dirty="0"/>
                        <a:t>Qwen3 Model Family (Alibaba, 72B)</a:t>
                      </a:r>
                      <a:br>
                        <a:rPr lang="en-US" sz="1300" dirty="0"/>
                      </a:br>
                      <a:r>
                        <a:rPr lang="en-US" sz="1300" dirty="0"/>
                        <a:t>Mistral Codestral</a:t>
                      </a:r>
                    </a:p>
                  </a:txBody>
                  <a:tcPr/>
                </a:tc>
                <a:tc>
                  <a:txBody>
                    <a:bodyPr/>
                    <a:lstStyle/>
                    <a:p>
                      <a:r>
                        <a:rPr lang="en-US" sz="1300" b="1" dirty="0"/>
                        <a:t>Open Source</a:t>
                      </a:r>
                    </a:p>
                    <a:p>
                      <a:endParaRPr lang="en-US" sz="1300" dirty="0"/>
                    </a:p>
                    <a:p>
                      <a:r>
                        <a:rPr lang="en-US" sz="1300" b="1" dirty="0"/>
                        <a:t>DeepSeek R1 </a:t>
                      </a:r>
                      <a:r>
                        <a:rPr lang="en-US" sz="1300" dirty="0"/>
                        <a:t>(768 Billion Parameters), Try, </a:t>
                      </a:r>
                      <a:r>
                        <a:rPr lang="en-US" sz="1300" dirty="0">
                          <a:hlinkClick r:id="rId6"/>
                        </a:rPr>
                        <a:t>Perplexity, US R1-1776 Uncensored Version</a:t>
                      </a:r>
                      <a:endParaRPr lang="en-US" sz="1300" dirty="0"/>
                    </a:p>
                    <a:p>
                      <a:r>
                        <a:rPr lang="en-US" sz="1300" b="1" dirty="0"/>
                        <a:t>Kimi K2 Thinking</a:t>
                      </a:r>
                    </a:p>
                    <a:p>
                      <a:br>
                        <a:rPr lang="en-US" sz="1300" b="1" dirty="0"/>
                      </a:br>
                      <a:r>
                        <a:rPr lang="en-US" sz="1300" b="1" dirty="0"/>
                        <a:t>Co-Scientist (Google, Beta)</a:t>
                      </a:r>
                      <a:br>
                        <a:rPr lang="en-US" sz="1300" b="1" dirty="0"/>
                      </a:br>
                      <a:r>
                        <a:rPr lang="en-US" sz="1300" b="1" dirty="0"/>
                        <a:t>Co-Evolve (Deep Mind)</a:t>
                      </a:r>
                    </a:p>
                  </a:txBody>
                  <a:tcPr/>
                </a:tc>
                <a:extLst>
                  <a:ext uri="{0D108BD9-81ED-4DB2-BD59-A6C34878D82A}">
                    <a16:rowId xmlns:a16="http://schemas.microsoft.com/office/drawing/2014/main" val="543684418"/>
                  </a:ext>
                </a:extLst>
              </a:tr>
            </a:tbl>
          </a:graphicData>
        </a:graphic>
      </p:graphicFrame>
      <p:pic>
        <p:nvPicPr>
          <p:cNvPr id="10" name="Content Placeholder 6">
            <a:extLst>
              <a:ext uri="{FF2B5EF4-FFF2-40B4-BE49-F238E27FC236}">
                <a16:creationId xmlns:a16="http://schemas.microsoft.com/office/drawing/2014/main" id="{5BE7C059-28C8-4724-BAC9-03343976A4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r="-102"/>
          <a:stretch/>
        </p:blipFill>
        <p:spPr>
          <a:xfrm>
            <a:off x="151241" y="2286000"/>
            <a:ext cx="5774156" cy="3637056"/>
          </a:xfrm>
        </p:spPr>
      </p:pic>
      <p:sp>
        <p:nvSpPr>
          <p:cNvPr id="3" name="Oval 2">
            <a:extLst>
              <a:ext uri="{FF2B5EF4-FFF2-40B4-BE49-F238E27FC236}">
                <a16:creationId xmlns:a16="http://schemas.microsoft.com/office/drawing/2014/main" id="{CA9A3F2B-5D4D-4FB9-B425-BEC73284B17F}"/>
              </a:ext>
            </a:extLst>
          </p:cNvPr>
          <p:cNvSpPr/>
          <p:nvPr/>
        </p:nvSpPr>
        <p:spPr>
          <a:xfrm>
            <a:off x="6247395" y="1363630"/>
            <a:ext cx="5329960" cy="6194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Aptos" panose="02110004020202020204"/>
              <a:sym typeface="Arial"/>
            </a:endParaRPr>
          </a:p>
        </p:txBody>
      </p:sp>
    </p:spTree>
    <p:extLst>
      <p:ext uri="{BB962C8B-B14F-4D97-AF65-F5344CB8AC3E}">
        <p14:creationId xmlns:p14="http://schemas.microsoft.com/office/powerpoint/2010/main" val="3653675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32323"/>
        </a:solidFill>
        <a:effectLst/>
      </p:bgPr>
    </p:bg>
    <p:spTree>
      <p:nvGrpSpPr>
        <p:cNvPr id="1" name=""/>
        <p:cNvGrpSpPr/>
        <p:nvPr/>
      </p:nvGrpSpPr>
      <p:grpSpPr>
        <a:xfrm>
          <a:off x="0" y="0"/>
          <a:ext cx="0" cy="0"/>
          <a:chOff x="0" y="0"/>
          <a:chExt cx="0" cy="0"/>
        </a:xfrm>
      </p:grpSpPr>
      <p:sp>
        <p:nvSpPr>
          <p:cNvPr id="2" name="Shape 0"/>
          <p:cNvSpPr/>
          <p:nvPr/>
        </p:nvSpPr>
        <p:spPr>
          <a:xfrm>
            <a:off x="655320" y="469900"/>
            <a:ext cx="106680" cy="106680"/>
          </a:xfrm>
          <a:prstGeom prst="ellipse">
            <a:avLst/>
          </a:prstGeom>
          <a:solidFill>
            <a:srgbClr val="FFFFFF"/>
          </a:solidFill>
          <a:ln/>
        </p:spPr>
        <p:txBody>
          <a:bodyPr/>
          <a:lstStyle/>
          <a:p>
            <a:endParaRPr lang="en-US" dirty="0">
              <a:latin typeface="Arial" panose="020B0604020202020204" pitchFamily="34" charset="0"/>
            </a:endParaRPr>
          </a:p>
        </p:txBody>
      </p:sp>
      <p:sp>
        <p:nvSpPr>
          <p:cNvPr id="3" name="Text 1"/>
          <p:cNvSpPr/>
          <p:nvPr/>
        </p:nvSpPr>
        <p:spPr>
          <a:xfrm>
            <a:off x="655320" y="469900"/>
            <a:ext cx="106680" cy="10668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Shape 2"/>
          <p:cNvSpPr/>
          <p:nvPr/>
        </p:nvSpPr>
        <p:spPr>
          <a:xfrm>
            <a:off x="939165" y="469900"/>
            <a:ext cx="106680" cy="106680"/>
          </a:xfrm>
          <a:prstGeom prst="ellipse">
            <a:avLst/>
          </a:prstGeom>
          <a:solidFill>
            <a:srgbClr val="000000">
              <a:alpha val="0"/>
            </a:srgbClr>
          </a:solidFill>
          <a:ln w="19050">
            <a:solidFill>
              <a:srgbClr val="FFFFFF"/>
            </a:solidFill>
            <a:prstDash val="solid"/>
          </a:ln>
        </p:spPr>
        <p:txBody>
          <a:bodyPr/>
          <a:lstStyle/>
          <a:p>
            <a:endParaRPr lang="en-US" dirty="0">
              <a:latin typeface="Arial" panose="020B0604020202020204" pitchFamily="34" charset="0"/>
            </a:endParaRPr>
          </a:p>
        </p:txBody>
      </p:sp>
      <p:sp>
        <p:nvSpPr>
          <p:cNvPr id="5" name="Text 3"/>
          <p:cNvSpPr/>
          <p:nvPr/>
        </p:nvSpPr>
        <p:spPr>
          <a:xfrm>
            <a:off x="939165" y="469900"/>
            <a:ext cx="106680" cy="10668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Shape 4"/>
          <p:cNvSpPr/>
          <p:nvPr/>
        </p:nvSpPr>
        <p:spPr>
          <a:xfrm>
            <a:off x="1223010" y="469900"/>
            <a:ext cx="106680" cy="106680"/>
          </a:xfrm>
          <a:prstGeom prst="ellipse">
            <a:avLst/>
          </a:prstGeom>
          <a:solidFill>
            <a:srgbClr val="FFFFFF"/>
          </a:solidFill>
          <a:ln/>
        </p:spPr>
        <p:txBody>
          <a:bodyPr/>
          <a:lstStyle/>
          <a:p>
            <a:endParaRPr lang="en-US" dirty="0">
              <a:latin typeface="Arial" panose="020B0604020202020204" pitchFamily="34" charset="0"/>
            </a:endParaRPr>
          </a:p>
        </p:txBody>
      </p:sp>
      <p:sp>
        <p:nvSpPr>
          <p:cNvPr id="7" name="Text 5"/>
          <p:cNvSpPr/>
          <p:nvPr/>
        </p:nvSpPr>
        <p:spPr>
          <a:xfrm>
            <a:off x="1223010" y="469900"/>
            <a:ext cx="106680" cy="10668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Shape 6"/>
          <p:cNvSpPr/>
          <p:nvPr/>
        </p:nvSpPr>
        <p:spPr>
          <a:xfrm>
            <a:off x="1506855" y="469900"/>
            <a:ext cx="106680" cy="106680"/>
          </a:xfrm>
          <a:prstGeom prst="ellipse">
            <a:avLst/>
          </a:prstGeom>
          <a:solidFill>
            <a:srgbClr val="000000">
              <a:alpha val="0"/>
            </a:srgbClr>
          </a:solidFill>
          <a:ln w="19050">
            <a:solidFill>
              <a:srgbClr val="FFFFFF"/>
            </a:solidFill>
            <a:prstDash val="solid"/>
          </a:ln>
        </p:spPr>
        <p:txBody>
          <a:bodyPr/>
          <a:lstStyle/>
          <a:p>
            <a:endParaRPr lang="en-US" dirty="0">
              <a:latin typeface="Arial" panose="020B0604020202020204" pitchFamily="34" charset="0"/>
            </a:endParaRPr>
          </a:p>
        </p:txBody>
      </p:sp>
      <p:sp>
        <p:nvSpPr>
          <p:cNvPr id="9" name="Text 7"/>
          <p:cNvSpPr/>
          <p:nvPr/>
        </p:nvSpPr>
        <p:spPr>
          <a:xfrm>
            <a:off x="1506855" y="469900"/>
            <a:ext cx="106680" cy="10668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Shape 8"/>
          <p:cNvSpPr/>
          <p:nvPr/>
        </p:nvSpPr>
        <p:spPr>
          <a:xfrm>
            <a:off x="1790700" y="469900"/>
            <a:ext cx="106680" cy="106680"/>
          </a:xfrm>
          <a:prstGeom prst="ellipse">
            <a:avLst/>
          </a:prstGeom>
          <a:solidFill>
            <a:srgbClr val="FFFFFF"/>
          </a:solidFill>
          <a:ln/>
        </p:spPr>
        <p:txBody>
          <a:bodyPr/>
          <a:lstStyle/>
          <a:p>
            <a:endParaRPr lang="en-US" dirty="0">
              <a:latin typeface="Arial" panose="020B0604020202020204" pitchFamily="34" charset="0"/>
            </a:endParaRPr>
          </a:p>
        </p:txBody>
      </p:sp>
      <p:sp>
        <p:nvSpPr>
          <p:cNvPr id="11" name="Text 9"/>
          <p:cNvSpPr/>
          <p:nvPr/>
        </p:nvSpPr>
        <p:spPr>
          <a:xfrm>
            <a:off x="1790700" y="469900"/>
            <a:ext cx="106680" cy="10668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Shape 10"/>
          <p:cNvSpPr/>
          <p:nvPr/>
        </p:nvSpPr>
        <p:spPr>
          <a:xfrm>
            <a:off x="2074545" y="469900"/>
            <a:ext cx="106680" cy="106680"/>
          </a:xfrm>
          <a:prstGeom prst="ellipse">
            <a:avLst/>
          </a:prstGeom>
          <a:solidFill>
            <a:srgbClr val="000000">
              <a:alpha val="0"/>
            </a:srgbClr>
          </a:solidFill>
          <a:ln w="19050">
            <a:solidFill>
              <a:srgbClr val="FFFFFF"/>
            </a:solidFill>
            <a:prstDash val="solid"/>
          </a:ln>
        </p:spPr>
        <p:txBody>
          <a:bodyPr/>
          <a:lstStyle/>
          <a:p>
            <a:endParaRPr lang="en-US" dirty="0">
              <a:latin typeface="Arial" panose="020B0604020202020204" pitchFamily="34" charset="0"/>
            </a:endParaRPr>
          </a:p>
        </p:txBody>
      </p:sp>
      <p:sp>
        <p:nvSpPr>
          <p:cNvPr id="13" name="Text 11"/>
          <p:cNvSpPr/>
          <p:nvPr/>
        </p:nvSpPr>
        <p:spPr>
          <a:xfrm>
            <a:off x="2074545" y="469900"/>
            <a:ext cx="106680" cy="10668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4" name="Image 0" descr="https://kimi-img.moonshot.cn/pub/slides/slides_tmpl/image/25-08-27-20:09:29-d2nfau98bjvh7rlj0jo0.png"/>
          <p:cNvPicPr>
            <a:picLocks noChangeAspect="1"/>
          </p:cNvPicPr>
          <p:nvPr/>
        </p:nvPicPr>
        <p:blipFill>
          <a:blip r:embed="rId3"/>
          <a:srcRect l="17548" r="23949" b="14559"/>
          <a:stretch/>
        </p:blipFill>
        <p:spPr>
          <a:xfrm rot="16200000">
            <a:off x="5955983" y="612140"/>
            <a:ext cx="6848475" cy="5623560"/>
          </a:xfrm>
          <a:prstGeom prst="rect">
            <a:avLst/>
          </a:prstGeom>
        </p:spPr>
      </p:pic>
      <p:sp>
        <p:nvSpPr>
          <p:cNvPr id="15" name="Text 12"/>
          <p:cNvSpPr/>
          <p:nvPr/>
        </p:nvSpPr>
        <p:spPr>
          <a:xfrm>
            <a:off x="1045845" y="639657"/>
            <a:ext cx="6289675" cy="5401479"/>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One Small Step</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1035050" y="1737360"/>
            <a:ext cx="10021570" cy="2055495"/>
          </a:xfrm>
          <a:prstGeom prst="roundRect">
            <a:avLst>
              <a:gd name="adj" fmla="val 11535"/>
            </a:avLst>
          </a:prstGeom>
          <a:solidFill>
            <a:srgbClr val="FFFFFF"/>
          </a:solidFill>
          <a:ln w="3175">
            <a:solidFill>
              <a:srgbClr val="232323">
                <a:alpha val="20000"/>
              </a:srgbClr>
            </a:solidFill>
            <a:prstDash val="solid"/>
          </a:ln>
        </p:spPr>
        <p:txBody>
          <a:bodyPr/>
          <a:lstStyle/>
          <a:p>
            <a:endParaRPr lang="en-US" dirty="0">
              <a:latin typeface="Arial" panose="020B0604020202020204" pitchFamily="34" charset="0"/>
            </a:endParaRPr>
          </a:p>
        </p:txBody>
      </p:sp>
      <p:sp>
        <p:nvSpPr>
          <p:cNvPr id="3" name="Text 1"/>
          <p:cNvSpPr/>
          <p:nvPr/>
        </p:nvSpPr>
        <p:spPr>
          <a:xfrm>
            <a:off x="1035050" y="1737360"/>
            <a:ext cx="10021570" cy="2055495"/>
          </a:xfrm>
          <a:prstGeom prst="rect">
            <a:avLst/>
          </a:prstGeom>
          <a:noFill/>
          <a:ln/>
        </p:spPr>
        <p:txBody>
          <a:bodyPr wrap="square" lIns="45720" tIns="0" rIns="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 name="Shape 2"/>
          <p:cNvSpPr/>
          <p:nvPr/>
        </p:nvSpPr>
        <p:spPr>
          <a:xfrm>
            <a:off x="1035050" y="4036060"/>
            <a:ext cx="10021570" cy="2055495"/>
          </a:xfrm>
          <a:prstGeom prst="roundRect">
            <a:avLst>
              <a:gd name="adj" fmla="val 11535"/>
            </a:avLst>
          </a:prstGeom>
          <a:solidFill>
            <a:srgbClr val="FFFFFF"/>
          </a:solidFill>
          <a:ln w="3175">
            <a:solidFill>
              <a:srgbClr val="232323">
                <a:alpha val="20000"/>
              </a:srgbClr>
            </a:solidFill>
            <a:prstDash val="solid"/>
          </a:ln>
        </p:spPr>
        <p:txBody>
          <a:bodyPr/>
          <a:lstStyle/>
          <a:p>
            <a:endParaRPr lang="en-US" dirty="0">
              <a:latin typeface="Arial" panose="020B0604020202020204" pitchFamily="34" charset="0"/>
            </a:endParaRPr>
          </a:p>
        </p:txBody>
      </p:sp>
      <p:sp>
        <p:nvSpPr>
          <p:cNvPr id="5" name="Text 3"/>
          <p:cNvSpPr/>
          <p:nvPr/>
        </p:nvSpPr>
        <p:spPr>
          <a:xfrm>
            <a:off x="1035050" y="4036060"/>
            <a:ext cx="10021570" cy="2055495"/>
          </a:xfrm>
          <a:prstGeom prst="rect">
            <a:avLst/>
          </a:prstGeom>
          <a:noFill/>
          <a:ln/>
        </p:spPr>
        <p:txBody>
          <a:bodyPr wrap="square" lIns="45720" tIns="0" rIns="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Text 4"/>
          <p:cNvSpPr/>
          <p:nvPr/>
        </p:nvSpPr>
        <p:spPr>
          <a:xfrm>
            <a:off x="988060" y="704215"/>
            <a:ext cx="10534650" cy="584775"/>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Implementation Roadmap</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Image 0" descr="https://kimi-img.moonshot.cn/pub/slides/slides_tmpl/image/25-08-27-20:09:25-d2nfat98bjvh7rlj0j30.png"/>
          <p:cNvPicPr>
            <a:picLocks noChangeAspect="1"/>
          </p:cNvPicPr>
          <p:nvPr/>
        </p:nvPicPr>
        <p:blipFill>
          <a:blip r:embed="rId3"/>
          <a:srcRect/>
          <a:stretch/>
        </p:blipFill>
        <p:spPr>
          <a:xfrm>
            <a:off x="428942" y="770420"/>
            <a:ext cx="533400" cy="368300"/>
          </a:xfrm>
          <a:prstGeom prst="rect">
            <a:avLst/>
          </a:prstGeom>
        </p:spPr>
      </p:pic>
      <p:sp>
        <p:nvSpPr>
          <p:cNvPr id="8" name="Shape 5"/>
          <p:cNvSpPr/>
          <p:nvPr/>
        </p:nvSpPr>
        <p:spPr>
          <a:xfrm>
            <a:off x="1417320" y="2371090"/>
            <a:ext cx="788035" cy="788035"/>
          </a:xfrm>
          <a:prstGeom prst="ellipse">
            <a:avLst/>
          </a:prstGeom>
          <a:gradFill flip="none" rotWithShape="1">
            <a:gsLst>
              <a:gs pos="0">
                <a:srgbClr val="232323"/>
              </a:gs>
              <a:gs pos="100000">
                <a:srgbClr val="1A1A1A"/>
              </a:gs>
            </a:gsLst>
            <a:lin ang="7680000" scaled="1"/>
          </a:gradFill>
          <a:ln/>
        </p:spPr>
        <p:txBody>
          <a:bodyPr/>
          <a:lstStyle/>
          <a:p>
            <a:endParaRPr lang="en-US" dirty="0">
              <a:latin typeface="Arial" panose="020B0604020202020204" pitchFamily="34" charset="0"/>
            </a:endParaRPr>
          </a:p>
        </p:txBody>
      </p:sp>
      <p:sp>
        <p:nvSpPr>
          <p:cNvPr id="9" name="Text 6"/>
          <p:cNvSpPr/>
          <p:nvPr/>
        </p:nvSpPr>
        <p:spPr>
          <a:xfrm>
            <a:off x="1417320" y="2371090"/>
            <a:ext cx="788035" cy="788035"/>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Text 7"/>
          <p:cNvSpPr/>
          <p:nvPr/>
        </p:nvSpPr>
        <p:spPr>
          <a:xfrm>
            <a:off x="2452370" y="2000250"/>
            <a:ext cx="8211820" cy="441960"/>
          </a:xfrm>
          <a:prstGeom prst="rect">
            <a:avLst/>
          </a:prstGeom>
          <a:noFill/>
          <a:ln/>
        </p:spPr>
        <p:txBody>
          <a:bodyPr wrap="square"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Getting Started</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Text 8"/>
          <p:cNvSpPr/>
          <p:nvPr/>
        </p:nvSpPr>
        <p:spPr>
          <a:xfrm>
            <a:off x="2452370" y="2515870"/>
            <a:ext cx="8175625" cy="1107440"/>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Begin with a free </a:t>
            </a:r>
            <a:r>
              <a:rPr kumimoji="0" lang="en-US" sz="16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hlinkClick r:id="rId4"/>
              </a:rPr>
              <a:t>https://</a:t>
            </a:r>
            <a:r>
              <a:rPr lang="en-US" sz="1600" dirty="0">
                <a:solidFill>
                  <a:srgbClr val="111111"/>
                </a:solidFill>
                <a:latin typeface="Arial" panose="020B0604020202020204" pitchFamily="34" charset="0"/>
                <a:ea typeface="Calibri" panose="020F0502020204030204" pitchFamily="34" charset="0"/>
                <a:cs typeface="Arial" panose="020B0604020202020204" pitchFamily="34" charset="0"/>
                <a:hlinkClick r:id="rId4"/>
              </a:rPr>
              <a:t>c</a:t>
            </a:r>
            <a:r>
              <a:rPr kumimoji="0" lang="en-US" sz="16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hlinkClick r:id="rId4"/>
              </a:rPr>
              <a:t>laude.ai</a:t>
            </a:r>
            <a:r>
              <a:rPr kumimoji="0" lang="en-US" sz="16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  signup, review provided links, and use customize buttons for data upload or research requests.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Shape 9"/>
          <p:cNvSpPr/>
          <p:nvPr/>
        </p:nvSpPr>
        <p:spPr>
          <a:xfrm>
            <a:off x="1417320" y="4669790"/>
            <a:ext cx="788035" cy="788035"/>
          </a:xfrm>
          <a:prstGeom prst="ellipse">
            <a:avLst/>
          </a:prstGeom>
          <a:gradFill flip="none" rotWithShape="1">
            <a:gsLst>
              <a:gs pos="0">
                <a:srgbClr val="232323"/>
              </a:gs>
              <a:gs pos="100000">
                <a:srgbClr val="1A1A1A"/>
              </a:gs>
            </a:gsLst>
            <a:lin ang="7680000" scaled="1"/>
          </a:gradFill>
          <a:ln/>
        </p:spPr>
        <p:txBody>
          <a:bodyPr/>
          <a:lstStyle/>
          <a:p>
            <a:endParaRPr lang="en-US" dirty="0">
              <a:latin typeface="Arial" panose="020B0604020202020204" pitchFamily="34" charset="0"/>
            </a:endParaRPr>
          </a:p>
        </p:txBody>
      </p:sp>
      <p:sp>
        <p:nvSpPr>
          <p:cNvPr id="13" name="Text 10"/>
          <p:cNvSpPr/>
          <p:nvPr/>
        </p:nvSpPr>
        <p:spPr>
          <a:xfrm>
            <a:off x="1417320" y="4669790"/>
            <a:ext cx="788035" cy="788035"/>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Text 11"/>
          <p:cNvSpPr/>
          <p:nvPr/>
        </p:nvSpPr>
        <p:spPr>
          <a:xfrm>
            <a:off x="2452370" y="4298950"/>
            <a:ext cx="8211820" cy="441960"/>
          </a:xfrm>
          <a:prstGeom prst="rect">
            <a:avLst/>
          </a:prstGeom>
          <a:noFill/>
          <a:ln/>
        </p:spPr>
        <p:txBody>
          <a:bodyPr wrap="square"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Educational Use</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Text 12"/>
          <p:cNvSpPr/>
          <p:nvPr/>
        </p:nvSpPr>
        <p:spPr>
          <a:xfrm>
            <a:off x="2452370" y="4814570"/>
            <a:ext cx="8175625" cy="1107440"/>
          </a:xfrm>
          <a:prstGeom prst="rect">
            <a:avLst/>
          </a:prstGeom>
          <a:noFill/>
          <a:ln/>
        </p:spPr>
        <p:txBody>
          <a:bodyPr wrap="square" lIns="0" tIns="0" rIns="0" bIns="0" rtlCol="0" anchor="t"/>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Focus on educational and non-commercial use, and contact raymondu@ucr.edu for notable projects and further guidance.</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4350EC41-9E21-EB8E-FC59-7B3C4A8A4BF9}"/>
              </a:ext>
            </a:extLst>
          </p:cNvPr>
          <p:cNvPicPr>
            <a:picLocks noChangeAspect="1"/>
          </p:cNvPicPr>
          <p:nvPr/>
        </p:nvPicPr>
        <p:blipFill>
          <a:blip r:embed="rId5"/>
          <a:stretch>
            <a:fillRect/>
          </a:stretch>
        </p:blipFill>
        <p:spPr>
          <a:xfrm>
            <a:off x="8180582" y="3023149"/>
            <a:ext cx="1639966" cy="1639966"/>
          </a:xfrm>
          <a:prstGeom prst="rect">
            <a:avLst/>
          </a:prstGeom>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name="Slide 33">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 y="16256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Your Roadmap to Implementation</a:t>
            </a:r>
            <a:endParaRPr lang="en-US" sz="1600" dirty="0">
              <a:latin typeface="Arial" panose="020B0604020202020204" pitchFamily="34" charset="0"/>
            </a:endParaRPr>
          </a:p>
        </p:txBody>
      </p:sp>
      <p:sp>
        <p:nvSpPr>
          <p:cNvPr id="4" name="Shape 1"/>
          <p:cNvSpPr/>
          <p:nvPr/>
        </p:nvSpPr>
        <p:spPr>
          <a:xfrm>
            <a:off x="1231900" y="2692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B01F23"/>
          </a:solidFill>
          <a:ln/>
        </p:spPr>
        <p:txBody>
          <a:bodyPr/>
          <a:lstStyle/>
          <a:p>
            <a:endParaRPr lang="en-US" dirty="0">
              <a:latin typeface="Arial" panose="020B0604020202020204" pitchFamily="34" charset="0"/>
            </a:endParaRPr>
          </a:p>
        </p:txBody>
      </p:sp>
      <p:sp>
        <p:nvSpPr>
          <p:cNvPr id="5" name="Text 2"/>
          <p:cNvSpPr/>
          <p:nvPr/>
        </p:nvSpPr>
        <p:spPr>
          <a:xfrm>
            <a:off x="1231900" y="2692400"/>
            <a:ext cx="812800" cy="812800"/>
          </a:xfrm>
          <a:prstGeom prst="rect">
            <a:avLst/>
          </a:prstGeom>
          <a:noFill/>
          <a:ln/>
        </p:spPr>
        <p:txBody>
          <a:bodyPr wrap="square" lIns="0" tIns="0" rIns="0" bIns="0" rtlCol="0" anchor="ctr"/>
          <a:lstStyle/>
          <a:p>
            <a:pPr algn="ctr">
              <a:lnSpc>
                <a:spcPct val="110000"/>
              </a:lnSpc>
            </a:pPr>
            <a:r>
              <a:rPr lang="en-US" sz="2400" b="1" dirty="0">
                <a:solidFill>
                  <a:srgbClr val="FFFFFF"/>
                </a:solidFill>
                <a:latin typeface="Arial" panose="020B0604020202020204" pitchFamily="34" charset="0"/>
                <a:ea typeface="Verdana" panose="020B0604030504040204" pitchFamily="34" charset="0"/>
                <a:cs typeface="Noto Sans SC" pitchFamily="34" charset="-120"/>
              </a:rPr>
              <a:t>1</a:t>
            </a:r>
            <a:endParaRPr lang="en-US" sz="1600" dirty="0">
              <a:latin typeface="Arial" panose="020B0604020202020204" pitchFamily="34" charset="0"/>
            </a:endParaRPr>
          </a:p>
        </p:txBody>
      </p:sp>
      <p:sp>
        <p:nvSpPr>
          <p:cNvPr id="6" name="Text 3"/>
          <p:cNvSpPr/>
          <p:nvPr/>
        </p:nvSpPr>
        <p:spPr>
          <a:xfrm>
            <a:off x="1092200" y="3657600"/>
            <a:ext cx="10922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Sign Up</a:t>
            </a:r>
            <a:endParaRPr lang="en-US" sz="1600" dirty="0">
              <a:latin typeface="Arial" panose="020B0604020202020204" pitchFamily="34" charset="0"/>
            </a:endParaRPr>
          </a:p>
        </p:txBody>
      </p:sp>
      <p:sp>
        <p:nvSpPr>
          <p:cNvPr id="7" name="Text 4"/>
          <p:cNvSpPr/>
          <p:nvPr/>
        </p:nvSpPr>
        <p:spPr>
          <a:xfrm>
            <a:off x="406400" y="4013200"/>
            <a:ext cx="2463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Start with a free Claude.ai account.</a:t>
            </a:r>
            <a:endParaRPr lang="en-US" sz="1600" dirty="0">
              <a:latin typeface="Arial" panose="020B0604020202020204" pitchFamily="34" charset="0"/>
            </a:endParaRPr>
          </a:p>
        </p:txBody>
      </p:sp>
      <p:sp>
        <p:nvSpPr>
          <p:cNvPr id="8" name="Shape 5"/>
          <p:cNvSpPr/>
          <p:nvPr/>
        </p:nvSpPr>
        <p:spPr>
          <a:xfrm>
            <a:off x="4203700" y="2692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C78B3E"/>
          </a:solidFill>
          <a:ln/>
        </p:spPr>
        <p:txBody>
          <a:bodyPr/>
          <a:lstStyle/>
          <a:p>
            <a:endParaRPr lang="en-US" dirty="0">
              <a:latin typeface="Arial" panose="020B0604020202020204" pitchFamily="34" charset="0"/>
            </a:endParaRPr>
          </a:p>
        </p:txBody>
      </p:sp>
      <p:sp>
        <p:nvSpPr>
          <p:cNvPr id="9" name="Text 6"/>
          <p:cNvSpPr/>
          <p:nvPr/>
        </p:nvSpPr>
        <p:spPr>
          <a:xfrm>
            <a:off x="4203700" y="2692400"/>
            <a:ext cx="812800" cy="812800"/>
          </a:xfrm>
          <a:prstGeom prst="rect">
            <a:avLst/>
          </a:prstGeom>
          <a:noFill/>
          <a:ln/>
        </p:spPr>
        <p:txBody>
          <a:bodyPr wrap="square" lIns="0" tIns="0" rIns="0" bIns="0" rtlCol="0" anchor="ctr"/>
          <a:lstStyle/>
          <a:p>
            <a:pPr algn="ctr">
              <a:lnSpc>
                <a:spcPct val="110000"/>
              </a:lnSpc>
            </a:pPr>
            <a:r>
              <a:rPr lang="en-US" sz="2400" b="1" dirty="0">
                <a:solidFill>
                  <a:srgbClr val="FFFFFF"/>
                </a:solidFill>
                <a:latin typeface="Arial" panose="020B0604020202020204" pitchFamily="34" charset="0"/>
                <a:ea typeface="Verdana" panose="020B0604030504040204" pitchFamily="34" charset="0"/>
                <a:cs typeface="Noto Sans SC" pitchFamily="34" charset="-120"/>
              </a:rPr>
              <a:t>2</a:t>
            </a:r>
            <a:endParaRPr lang="en-US" sz="1600" dirty="0">
              <a:latin typeface="Arial" panose="020B0604020202020204" pitchFamily="34" charset="0"/>
            </a:endParaRPr>
          </a:p>
        </p:txBody>
      </p:sp>
      <p:sp>
        <p:nvSpPr>
          <p:cNvPr id="10" name="Text 7"/>
          <p:cNvSpPr/>
          <p:nvPr/>
        </p:nvSpPr>
        <p:spPr>
          <a:xfrm>
            <a:off x="4076436" y="3657600"/>
            <a:ext cx="10668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Explore</a:t>
            </a:r>
            <a:endParaRPr lang="en-US" sz="1600" dirty="0">
              <a:latin typeface="Arial" panose="020B0604020202020204" pitchFamily="34" charset="0"/>
            </a:endParaRPr>
          </a:p>
        </p:txBody>
      </p:sp>
      <p:sp>
        <p:nvSpPr>
          <p:cNvPr id="11" name="Text 8"/>
          <p:cNvSpPr/>
          <p:nvPr/>
        </p:nvSpPr>
        <p:spPr>
          <a:xfrm>
            <a:off x="3378200" y="4013200"/>
            <a:ext cx="2463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Review the provided links and resources.</a:t>
            </a:r>
            <a:endParaRPr lang="en-US" sz="1600" dirty="0">
              <a:latin typeface="Arial" panose="020B0604020202020204" pitchFamily="34" charset="0"/>
            </a:endParaRPr>
          </a:p>
        </p:txBody>
      </p:sp>
      <p:sp>
        <p:nvSpPr>
          <p:cNvPr id="12" name="Shape 9"/>
          <p:cNvSpPr/>
          <p:nvPr/>
        </p:nvSpPr>
        <p:spPr>
          <a:xfrm>
            <a:off x="7175500" y="2692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2A6F76"/>
          </a:solidFill>
          <a:ln/>
        </p:spPr>
        <p:txBody>
          <a:bodyPr/>
          <a:lstStyle/>
          <a:p>
            <a:endParaRPr lang="en-US" dirty="0">
              <a:latin typeface="Arial" panose="020B0604020202020204" pitchFamily="34" charset="0"/>
            </a:endParaRPr>
          </a:p>
        </p:txBody>
      </p:sp>
      <p:sp>
        <p:nvSpPr>
          <p:cNvPr id="13" name="Text 10"/>
          <p:cNvSpPr/>
          <p:nvPr/>
        </p:nvSpPr>
        <p:spPr>
          <a:xfrm>
            <a:off x="7175500" y="2692400"/>
            <a:ext cx="812800" cy="812800"/>
          </a:xfrm>
          <a:prstGeom prst="rect">
            <a:avLst/>
          </a:prstGeom>
          <a:noFill/>
          <a:ln/>
        </p:spPr>
        <p:txBody>
          <a:bodyPr wrap="square" lIns="0" tIns="0" rIns="0" bIns="0" rtlCol="0" anchor="ctr"/>
          <a:lstStyle/>
          <a:p>
            <a:pPr algn="ctr">
              <a:lnSpc>
                <a:spcPct val="110000"/>
              </a:lnSpc>
            </a:pPr>
            <a:r>
              <a:rPr lang="en-US" sz="2400" b="1" dirty="0">
                <a:solidFill>
                  <a:srgbClr val="FFFFFF"/>
                </a:solidFill>
                <a:latin typeface="Arial" panose="020B0604020202020204" pitchFamily="34" charset="0"/>
                <a:ea typeface="Verdana" panose="020B0604030504040204" pitchFamily="34" charset="0"/>
                <a:cs typeface="Noto Sans SC" pitchFamily="34" charset="-120"/>
              </a:rPr>
              <a:t>3</a:t>
            </a:r>
            <a:endParaRPr lang="en-US" sz="1600" dirty="0">
              <a:latin typeface="Arial" panose="020B0604020202020204" pitchFamily="34" charset="0"/>
            </a:endParaRPr>
          </a:p>
        </p:txBody>
      </p:sp>
      <p:sp>
        <p:nvSpPr>
          <p:cNvPr id="14" name="Text 11"/>
          <p:cNvSpPr/>
          <p:nvPr/>
        </p:nvSpPr>
        <p:spPr>
          <a:xfrm>
            <a:off x="6889618" y="3657600"/>
            <a:ext cx="13843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Customize</a:t>
            </a:r>
            <a:endParaRPr lang="en-US" sz="1600" dirty="0">
              <a:latin typeface="Arial" panose="020B0604020202020204" pitchFamily="34" charset="0"/>
            </a:endParaRPr>
          </a:p>
        </p:txBody>
      </p:sp>
      <p:sp>
        <p:nvSpPr>
          <p:cNvPr id="15" name="Text 12"/>
          <p:cNvSpPr/>
          <p:nvPr/>
        </p:nvSpPr>
        <p:spPr>
          <a:xfrm>
            <a:off x="6350000" y="4013200"/>
            <a:ext cx="2463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Upload data or ask AI to find it for you.</a:t>
            </a:r>
            <a:endParaRPr lang="en-US" sz="1600" dirty="0">
              <a:latin typeface="Arial" panose="020B0604020202020204" pitchFamily="34" charset="0"/>
            </a:endParaRPr>
          </a:p>
        </p:txBody>
      </p:sp>
      <p:sp>
        <p:nvSpPr>
          <p:cNvPr id="16" name="Shape 13"/>
          <p:cNvSpPr/>
          <p:nvPr/>
        </p:nvSpPr>
        <p:spPr>
          <a:xfrm>
            <a:off x="10147300" y="2692400"/>
            <a:ext cx="812800" cy="812800"/>
          </a:xfrm>
          <a:custGeom>
            <a:avLst/>
            <a:gdLst/>
            <a:ahLst/>
            <a:cxnLst/>
            <a:rect l="l" t="t" r="r" b="b"/>
            <a:pathLst>
              <a:path w="812800" h="812800">
                <a:moveTo>
                  <a:pt x="406400" y="0"/>
                </a:moveTo>
                <a:lnTo>
                  <a:pt x="406400" y="0"/>
                </a:lnTo>
                <a:cubicBezTo>
                  <a:pt x="630698" y="0"/>
                  <a:pt x="812800" y="182102"/>
                  <a:pt x="812800" y="406400"/>
                </a:cubicBezTo>
                <a:lnTo>
                  <a:pt x="812800" y="406400"/>
                </a:lnTo>
                <a:cubicBezTo>
                  <a:pt x="812800" y="630698"/>
                  <a:pt x="630698" y="812800"/>
                  <a:pt x="406400" y="812800"/>
                </a:cubicBezTo>
                <a:lnTo>
                  <a:pt x="406400" y="812800"/>
                </a:lnTo>
                <a:cubicBezTo>
                  <a:pt x="182102" y="812800"/>
                  <a:pt x="0" y="630698"/>
                  <a:pt x="0" y="406400"/>
                </a:cubicBezTo>
                <a:lnTo>
                  <a:pt x="0" y="406400"/>
                </a:lnTo>
                <a:cubicBezTo>
                  <a:pt x="0" y="182102"/>
                  <a:pt x="182102" y="0"/>
                  <a:pt x="406400" y="0"/>
                </a:cubicBezTo>
                <a:close/>
              </a:path>
            </a:pathLst>
          </a:custGeom>
          <a:solidFill>
            <a:srgbClr val="E63946"/>
          </a:solidFill>
          <a:ln/>
        </p:spPr>
        <p:txBody>
          <a:bodyPr/>
          <a:lstStyle/>
          <a:p>
            <a:endParaRPr lang="en-US" dirty="0">
              <a:latin typeface="Arial" panose="020B0604020202020204" pitchFamily="34" charset="0"/>
            </a:endParaRPr>
          </a:p>
        </p:txBody>
      </p:sp>
      <p:sp>
        <p:nvSpPr>
          <p:cNvPr id="17" name="Text 14"/>
          <p:cNvSpPr/>
          <p:nvPr/>
        </p:nvSpPr>
        <p:spPr>
          <a:xfrm>
            <a:off x="10147300" y="2692400"/>
            <a:ext cx="812800" cy="812800"/>
          </a:xfrm>
          <a:prstGeom prst="rect">
            <a:avLst/>
          </a:prstGeom>
          <a:noFill/>
          <a:ln/>
        </p:spPr>
        <p:txBody>
          <a:bodyPr wrap="square" lIns="0" tIns="0" rIns="0" bIns="0" rtlCol="0" anchor="ctr"/>
          <a:lstStyle/>
          <a:p>
            <a:pPr algn="ctr">
              <a:lnSpc>
                <a:spcPct val="110000"/>
              </a:lnSpc>
            </a:pPr>
            <a:r>
              <a:rPr lang="en-US" sz="2400" b="1" dirty="0">
                <a:solidFill>
                  <a:srgbClr val="FFFFFF"/>
                </a:solidFill>
                <a:latin typeface="Arial" panose="020B0604020202020204" pitchFamily="34" charset="0"/>
                <a:ea typeface="Verdana" panose="020B0604030504040204" pitchFamily="34" charset="0"/>
                <a:cs typeface="Noto Sans SC" pitchFamily="34" charset="-120"/>
              </a:rPr>
              <a:t>4</a:t>
            </a:r>
            <a:endParaRPr lang="en-US" sz="1600" dirty="0">
              <a:latin typeface="Arial" panose="020B0604020202020204" pitchFamily="34" charset="0"/>
            </a:endParaRPr>
          </a:p>
        </p:txBody>
      </p:sp>
      <p:sp>
        <p:nvSpPr>
          <p:cNvPr id="18" name="Text 15"/>
          <p:cNvSpPr/>
          <p:nvPr/>
        </p:nvSpPr>
        <p:spPr>
          <a:xfrm>
            <a:off x="10121636" y="3657600"/>
            <a:ext cx="8636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Share</a:t>
            </a:r>
            <a:endParaRPr lang="en-US" sz="1600" dirty="0">
              <a:latin typeface="Arial" panose="020B0604020202020204" pitchFamily="34" charset="0"/>
            </a:endParaRPr>
          </a:p>
        </p:txBody>
      </p:sp>
      <p:sp>
        <p:nvSpPr>
          <p:cNvPr id="19" name="Text 16"/>
          <p:cNvSpPr/>
          <p:nvPr/>
        </p:nvSpPr>
        <p:spPr>
          <a:xfrm>
            <a:off x="9321800" y="4013200"/>
            <a:ext cx="2463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Send impressive projects to raymondu@ucr.edu.</a:t>
            </a:r>
            <a:endParaRPr lang="en-US" sz="1600" dirty="0">
              <a:latin typeface="Arial" panose="020B0604020202020204" pitchFamily="34" charset="0"/>
            </a:endParaRPr>
          </a:p>
        </p:txBody>
      </p:sp>
      <p:sp>
        <p:nvSpPr>
          <p:cNvPr id="20" name="Text 17"/>
          <p:cNvSpPr/>
          <p:nvPr/>
        </p:nvSpPr>
        <p:spPr>
          <a:xfrm>
            <a:off x="165100" y="4978400"/>
            <a:ext cx="118618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For educational/non-commercial use only.</a:t>
            </a:r>
            <a:endParaRPr lang="en-US" sz="1600" dirty="0">
              <a:latin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E79CBC-C85A-4F51-874E-33AEDA7ED272}"/>
              </a:ext>
            </a:extLst>
          </p:cNvPr>
          <p:cNvPicPr>
            <a:picLocks noChangeAspect="1"/>
          </p:cNvPicPr>
          <p:nvPr/>
        </p:nvPicPr>
        <p:blipFill>
          <a:blip r:embed="rId2"/>
          <a:stretch>
            <a:fillRect/>
          </a:stretch>
        </p:blipFill>
        <p:spPr>
          <a:xfrm>
            <a:off x="1229032" y="95481"/>
            <a:ext cx="10677832" cy="5892828"/>
          </a:xfrm>
          <a:prstGeom prst="rect">
            <a:avLst/>
          </a:prstGeom>
        </p:spPr>
      </p:pic>
      <p:sp>
        <p:nvSpPr>
          <p:cNvPr id="7" name="Oval 6">
            <a:extLst>
              <a:ext uri="{FF2B5EF4-FFF2-40B4-BE49-F238E27FC236}">
                <a16:creationId xmlns:a16="http://schemas.microsoft.com/office/drawing/2014/main" id="{8C72010B-2996-42CE-9E5A-155B2684949B}"/>
              </a:ext>
            </a:extLst>
          </p:cNvPr>
          <p:cNvSpPr/>
          <p:nvPr/>
        </p:nvSpPr>
        <p:spPr>
          <a:xfrm>
            <a:off x="3741176" y="5313872"/>
            <a:ext cx="7221793" cy="6194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Aptos" panose="02110004020202020204"/>
              <a:sym typeface="Arial"/>
            </a:endParaRPr>
          </a:p>
        </p:txBody>
      </p:sp>
      <p:sp>
        <p:nvSpPr>
          <p:cNvPr id="6" name="TextBox 5">
            <a:extLst>
              <a:ext uri="{FF2B5EF4-FFF2-40B4-BE49-F238E27FC236}">
                <a16:creationId xmlns:a16="http://schemas.microsoft.com/office/drawing/2014/main" id="{F20813A4-1B2F-4E7F-8416-3EA95DA65C71}"/>
              </a:ext>
            </a:extLst>
          </p:cNvPr>
          <p:cNvSpPr txBox="1"/>
          <p:nvPr/>
        </p:nvSpPr>
        <p:spPr>
          <a:xfrm>
            <a:off x="4144297" y="1234412"/>
            <a:ext cx="5786284" cy="1733873"/>
          </a:xfrm>
          <a:prstGeom prst="rect">
            <a:avLst/>
          </a:prstGeom>
          <a:noFill/>
        </p:spPr>
        <p:txBody>
          <a:bodyPr wrap="square">
            <a:spAutoFit/>
          </a:bodyPr>
          <a:lstStyle/>
          <a:p>
            <a:pPr defTabSz="1219170">
              <a:buClr>
                <a:srgbClr val="000000"/>
              </a:buClr>
            </a:pPr>
            <a:r>
              <a:rPr lang="en-US" sz="3200" b="1" kern="0" dirty="0">
                <a:solidFill>
                  <a:prstClr val="white"/>
                </a:solidFill>
                <a:latin typeface="Arial"/>
                <a:cs typeface="Arial"/>
                <a:sym typeface="Arial"/>
              </a:rPr>
              <a:t>Claude 2 Overview and Comparative Benchmarking:</a:t>
            </a:r>
          </a:p>
          <a:p>
            <a:pPr defTabSz="1219170">
              <a:buClr>
                <a:srgbClr val="000000"/>
              </a:buClr>
            </a:pPr>
            <a:r>
              <a:rPr lang="en-US" sz="3200" b="1" kern="0" dirty="0">
                <a:solidFill>
                  <a:prstClr val="white"/>
                </a:solidFill>
                <a:latin typeface="Arial"/>
                <a:cs typeface="Arial"/>
                <a:sym typeface="Arial"/>
              </a:rPr>
              <a:t>March 15, 2024</a:t>
            </a:r>
            <a:br>
              <a:rPr lang="en-US" sz="1867" b="1" kern="0" dirty="0">
                <a:solidFill>
                  <a:prstClr val="white"/>
                </a:solidFill>
                <a:latin typeface="Arial"/>
                <a:cs typeface="Arial"/>
                <a:sym typeface="Arial"/>
              </a:rPr>
            </a:br>
            <a:r>
              <a:rPr lang="en-US" sz="1067" b="1" kern="0" dirty="0">
                <a:solidFill>
                  <a:prstClr val="white"/>
                </a:solidFill>
                <a:latin typeface="Arial"/>
                <a:cs typeface="Arial"/>
                <a:sym typeface="Arial"/>
              </a:rPr>
              <a:t>https://cognition.ai/blog/swe-bench-technical-report#background</a:t>
            </a:r>
            <a:endParaRPr lang="en-US" sz="1067" kern="0" dirty="0">
              <a:solidFill>
                <a:prstClr val="white"/>
              </a:solidFill>
              <a:latin typeface="Arial"/>
              <a:cs typeface="Arial"/>
              <a:sym typeface="Arial"/>
            </a:endParaRPr>
          </a:p>
        </p:txBody>
      </p:sp>
      <p:pic>
        <p:nvPicPr>
          <p:cNvPr id="2" name="Picture 1">
            <a:extLst>
              <a:ext uri="{FF2B5EF4-FFF2-40B4-BE49-F238E27FC236}">
                <a16:creationId xmlns:a16="http://schemas.microsoft.com/office/drawing/2014/main" id="{84A238A1-C0EE-4BA9-869C-2193E010FE10}"/>
              </a:ext>
            </a:extLst>
          </p:cNvPr>
          <p:cNvPicPr>
            <a:picLocks noChangeAspect="1"/>
          </p:cNvPicPr>
          <p:nvPr/>
        </p:nvPicPr>
        <p:blipFill>
          <a:blip r:embed="rId3"/>
          <a:stretch>
            <a:fillRect/>
          </a:stretch>
        </p:blipFill>
        <p:spPr>
          <a:xfrm>
            <a:off x="3883741" y="3353721"/>
            <a:ext cx="1465008" cy="642168"/>
          </a:xfrm>
          <a:prstGeom prst="rect">
            <a:avLst/>
          </a:prstGeom>
        </p:spPr>
      </p:pic>
    </p:spTree>
    <p:extLst>
      <p:ext uri="{BB962C8B-B14F-4D97-AF65-F5344CB8AC3E}">
        <p14:creationId xmlns:p14="http://schemas.microsoft.com/office/powerpoint/2010/main" val="3715486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1578-DED5-4447-ABA3-8CDF88AA93A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87DAD52-9870-4C81-81FF-3E138CF99F2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58B1F9F-02E5-468F-BF30-B6B7C23FE63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20813A4-1B2F-4E7F-8416-3EA95DA65C71}"/>
              </a:ext>
            </a:extLst>
          </p:cNvPr>
          <p:cNvSpPr txBox="1"/>
          <p:nvPr/>
        </p:nvSpPr>
        <p:spPr>
          <a:xfrm>
            <a:off x="3751007" y="6324521"/>
            <a:ext cx="6164824" cy="502573"/>
          </a:xfrm>
          <a:prstGeom prst="rect">
            <a:avLst/>
          </a:prstGeom>
          <a:noFill/>
        </p:spPr>
        <p:txBody>
          <a:bodyPr wrap="square">
            <a:spAutoFit/>
          </a:bodyPr>
          <a:lstStyle/>
          <a:p>
            <a:pPr defTabSz="1219170">
              <a:buClr>
                <a:srgbClr val="000000"/>
              </a:buClr>
            </a:pPr>
            <a:r>
              <a:rPr lang="en-US" sz="1333" b="1" kern="0" dirty="0">
                <a:solidFill>
                  <a:srgbClr val="000000"/>
                </a:solidFill>
                <a:latin typeface="Arial"/>
                <a:cs typeface="Arial"/>
                <a:sym typeface="Arial"/>
              </a:rPr>
              <a:t>Sonnet 4.5 Overview and Benchmarking: October 2025 </a:t>
            </a:r>
            <a:r>
              <a:rPr lang="en-US" sz="1333" kern="0" dirty="0">
                <a:solidFill>
                  <a:srgbClr val="000000"/>
                </a:solidFill>
                <a:latin typeface="Arial"/>
                <a:cs typeface="Arial"/>
                <a:sym typeface="Arial"/>
                <a:hlinkClick r:id="rId3"/>
              </a:rPr>
              <a:t>https://www.anthropic.com/news/claude-sonnet-4-5</a:t>
            </a:r>
            <a:r>
              <a:rPr lang="en-US" sz="1333" kern="0" dirty="0">
                <a:solidFill>
                  <a:srgbClr val="000000"/>
                </a:solidFill>
                <a:latin typeface="Arial"/>
                <a:cs typeface="Arial"/>
                <a:sym typeface="Arial"/>
              </a:rPr>
              <a:t> </a:t>
            </a:r>
          </a:p>
        </p:txBody>
      </p:sp>
      <p:pic>
        <p:nvPicPr>
          <p:cNvPr id="5" name="Picture 4">
            <a:extLst>
              <a:ext uri="{FF2B5EF4-FFF2-40B4-BE49-F238E27FC236}">
                <a16:creationId xmlns:a16="http://schemas.microsoft.com/office/drawing/2014/main" id="{2F91A902-4D0F-4CAA-BFCC-E3786A2AF988}"/>
              </a:ext>
            </a:extLst>
          </p:cNvPr>
          <p:cNvPicPr>
            <a:picLocks noChangeAspect="1"/>
          </p:cNvPicPr>
          <p:nvPr/>
        </p:nvPicPr>
        <p:blipFill>
          <a:blip r:embed="rId4"/>
          <a:stretch>
            <a:fillRect/>
          </a:stretch>
        </p:blipFill>
        <p:spPr>
          <a:xfrm>
            <a:off x="1283992" y="5850707"/>
            <a:ext cx="5356816" cy="642168"/>
          </a:xfrm>
          <a:prstGeom prst="rect">
            <a:avLst/>
          </a:prstGeom>
        </p:spPr>
      </p:pic>
    </p:spTree>
    <p:extLst>
      <p:ext uri="{BB962C8B-B14F-4D97-AF65-F5344CB8AC3E}">
        <p14:creationId xmlns:p14="http://schemas.microsoft.com/office/powerpoint/2010/main" val="2892195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06B219-2AEF-4B02-8FF2-82C0E9A33CD0}"/>
              </a:ext>
            </a:extLst>
          </p:cNvPr>
          <p:cNvPicPr>
            <a:picLocks noChangeAspect="1"/>
          </p:cNvPicPr>
          <p:nvPr/>
        </p:nvPicPr>
        <p:blipFill>
          <a:blip r:embed="rId2"/>
          <a:stretch>
            <a:fillRect/>
          </a:stretch>
        </p:blipFill>
        <p:spPr>
          <a:xfrm>
            <a:off x="763610" y="161542"/>
            <a:ext cx="11074428" cy="5925919"/>
          </a:xfrm>
          <a:prstGeom prst="rect">
            <a:avLst/>
          </a:prstGeom>
        </p:spPr>
      </p:pic>
      <p:sp>
        <p:nvSpPr>
          <p:cNvPr id="7" name="TextBox 6">
            <a:extLst>
              <a:ext uri="{FF2B5EF4-FFF2-40B4-BE49-F238E27FC236}">
                <a16:creationId xmlns:a16="http://schemas.microsoft.com/office/drawing/2014/main" id="{1209E328-CE4C-4698-AB15-1BCD565337BD}"/>
              </a:ext>
            </a:extLst>
          </p:cNvPr>
          <p:cNvSpPr txBox="1"/>
          <p:nvPr/>
        </p:nvSpPr>
        <p:spPr>
          <a:xfrm>
            <a:off x="4257369" y="6175951"/>
            <a:ext cx="2585884" cy="379656"/>
          </a:xfrm>
          <a:prstGeom prst="rect">
            <a:avLst/>
          </a:prstGeom>
          <a:noFill/>
        </p:spPr>
        <p:txBody>
          <a:bodyPr wrap="square">
            <a:spAutoFit/>
          </a:bodyPr>
          <a:lstStyle/>
          <a:p>
            <a:pPr defTabSz="1219170">
              <a:buClr>
                <a:srgbClr val="000000"/>
              </a:buClr>
            </a:pPr>
            <a:r>
              <a:rPr lang="en-US" sz="1867" kern="0" dirty="0">
                <a:solidFill>
                  <a:srgbClr val="000000"/>
                </a:solidFill>
                <a:latin typeface="Arial"/>
                <a:cs typeface="Arial"/>
                <a:sym typeface="Arial"/>
              </a:rPr>
              <a:t>https://claude.ai/new</a:t>
            </a:r>
          </a:p>
        </p:txBody>
      </p:sp>
      <p:pic>
        <p:nvPicPr>
          <p:cNvPr id="2" name="Picture 1">
            <a:extLst>
              <a:ext uri="{FF2B5EF4-FFF2-40B4-BE49-F238E27FC236}">
                <a16:creationId xmlns:a16="http://schemas.microsoft.com/office/drawing/2014/main" id="{15DFA8BC-EC2B-4254-8A04-E8799C1E11BD}"/>
              </a:ext>
            </a:extLst>
          </p:cNvPr>
          <p:cNvPicPr>
            <a:picLocks noChangeAspect="1"/>
          </p:cNvPicPr>
          <p:nvPr/>
        </p:nvPicPr>
        <p:blipFill>
          <a:blip r:embed="rId3"/>
          <a:stretch>
            <a:fillRect/>
          </a:stretch>
        </p:blipFill>
        <p:spPr>
          <a:xfrm>
            <a:off x="10019059" y="202158"/>
            <a:ext cx="1641999" cy="1641999"/>
          </a:xfrm>
          <a:prstGeom prst="rect">
            <a:avLst/>
          </a:prstGeom>
        </p:spPr>
      </p:pic>
    </p:spTree>
    <p:extLst>
      <p:ext uri="{BB962C8B-B14F-4D97-AF65-F5344CB8AC3E}">
        <p14:creationId xmlns:p14="http://schemas.microsoft.com/office/powerpoint/2010/main" val="3730712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14F-23B1-4EFC-BEF4-F750EAB6EFF2}"/>
              </a:ext>
            </a:extLst>
          </p:cNvPr>
          <p:cNvSpPr>
            <a:spLocks noGrp="1"/>
          </p:cNvSpPr>
          <p:nvPr>
            <p:ph type="title"/>
          </p:nvPr>
        </p:nvSpPr>
        <p:spPr>
          <a:xfrm>
            <a:off x="838199" y="147596"/>
            <a:ext cx="11229623" cy="1325563"/>
          </a:xfrm>
        </p:spPr>
        <p:txBody>
          <a:bodyPr>
            <a:normAutofit/>
          </a:bodyPr>
          <a:lstStyle/>
          <a:p>
            <a:r>
              <a:rPr lang="en-US" dirty="0"/>
              <a:t>Data Driven Dashboards, Apps, Guides  and Analytics</a:t>
            </a:r>
          </a:p>
        </p:txBody>
      </p:sp>
      <p:pic>
        <p:nvPicPr>
          <p:cNvPr id="6" name="Picture 5">
            <a:extLst>
              <a:ext uri="{FF2B5EF4-FFF2-40B4-BE49-F238E27FC236}">
                <a16:creationId xmlns:a16="http://schemas.microsoft.com/office/drawing/2014/main" id="{745A5EAA-8FC1-4C04-AC2C-F85699E04B5E}"/>
              </a:ext>
            </a:extLst>
          </p:cNvPr>
          <p:cNvPicPr>
            <a:picLocks noChangeAspect="1"/>
          </p:cNvPicPr>
          <p:nvPr/>
        </p:nvPicPr>
        <p:blipFill>
          <a:blip r:embed="rId2"/>
          <a:stretch>
            <a:fillRect/>
          </a:stretch>
        </p:blipFill>
        <p:spPr>
          <a:xfrm>
            <a:off x="29313" y="1893598"/>
            <a:ext cx="3884537" cy="3671461"/>
          </a:xfrm>
          <a:prstGeom prst="rect">
            <a:avLst/>
          </a:prstGeom>
        </p:spPr>
      </p:pic>
      <p:pic>
        <p:nvPicPr>
          <p:cNvPr id="7" name="Picture 6">
            <a:extLst>
              <a:ext uri="{FF2B5EF4-FFF2-40B4-BE49-F238E27FC236}">
                <a16:creationId xmlns:a16="http://schemas.microsoft.com/office/drawing/2014/main" id="{05F941E7-8831-4EFA-ADF1-E8E67180EDC4}"/>
              </a:ext>
            </a:extLst>
          </p:cNvPr>
          <p:cNvPicPr>
            <a:picLocks noChangeAspect="1"/>
          </p:cNvPicPr>
          <p:nvPr/>
        </p:nvPicPr>
        <p:blipFill>
          <a:blip r:embed="rId3"/>
          <a:stretch>
            <a:fillRect/>
          </a:stretch>
        </p:blipFill>
        <p:spPr>
          <a:xfrm>
            <a:off x="8102162" y="1668765"/>
            <a:ext cx="4089839" cy="3997817"/>
          </a:xfrm>
          <a:prstGeom prst="rect">
            <a:avLst/>
          </a:prstGeom>
        </p:spPr>
      </p:pic>
      <p:pic>
        <p:nvPicPr>
          <p:cNvPr id="4" name="Content Placeholder 3">
            <a:extLst>
              <a:ext uri="{FF2B5EF4-FFF2-40B4-BE49-F238E27FC236}">
                <a16:creationId xmlns:a16="http://schemas.microsoft.com/office/drawing/2014/main" id="{8F9A94C3-460E-47D4-A57E-C2450BEFEB4E}"/>
              </a:ext>
            </a:extLst>
          </p:cNvPr>
          <p:cNvPicPr>
            <a:picLocks noGrp="1" noChangeAspect="1"/>
          </p:cNvPicPr>
          <p:nvPr>
            <p:ph idx="1"/>
          </p:nvPr>
        </p:nvPicPr>
        <p:blipFill>
          <a:blip r:embed="rId4"/>
          <a:stretch>
            <a:fillRect/>
          </a:stretch>
        </p:blipFill>
        <p:spPr>
          <a:xfrm>
            <a:off x="3938260" y="2392585"/>
            <a:ext cx="3982177" cy="3189680"/>
          </a:xfrm>
          <a:prstGeom prst="rect">
            <a:avLst/>
          </a:prstGeom>
        </p:spPr>
      </p:pic>
      <p:sp>
        <p:nvSpPr>
          <p:cNvPr id="3" name="TextBox 2">
            <a:extLst>
              <a:ext uri="{FF2B5EF4-FFF2-40B4-BE49-F238E27FC236}">
                <a16:creationId xmlns:a16="http://schemas.microsoft.com/office/drawing/2014/main" id="{3E2F9805-FDAD-4289-8EB0-79C850BA8F95}"/>
              </a:ext>
            </a:extLst>
          </p:cNvPr>
          <p:cNvSpPr txBox="1"/>
          <p:nvPr/>
        </p:nvSpPr>
        <p:spPr>
          <a:xfrm>
            <a:off x="3358931" y="1191419"/>
            <a:ext cx="4705134"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AI-Assisted Development and Vibe Coding</a:t>
            </a:r>
          </a:p>
        </p:txBody>
      </p:sp>
      <p:sp>
        <p:nvSpPr>
          <p:cNvPr id="8" name="TextBox 7">
            <a:extLst>
              <a:ext uri="{FF2B5EF4-FFF2-40B4-BE49-F238E27FC236}">
                <a16:creationId xmlns:a16="http://schemas.microsoft.com/office/drawing/2014/main" id="{E6D8B47B-3571-4CF4-ADB8-FB3FB2F4C8DD}"/>
              </a:ext>
            </a:extLst>
          </p:cNvPr>
          <p:cNvSpPr txBox="1"/>
          <p:nvPr/>
        </p:nvSpPr>
        <p:spPr>
          <a:xfrm>
            <a:off x="411368" y="5899529"/>
            <a:ext cx="2847881" cy="461665"/>
          </a:xfrm>
          <a:prstGeom prst="rect">
            <a:avLst/>
          </a:prstGeom>
          <a:noFill/>
        </p:spPr>
        <p:txBody>
          <a:bodyPr wrap="square">
            <a:spAutoFit/>
          </a:bodyPr>
          <a:lstStyle/>
          <a:p>
            <a:pPr defTabSz="1219170">
              <a:buClr>
                <a:srgbClr val="000000"/>
              </a:buClr>
            </a:pPr>
            <a:r>
              <a:rPr lang="en-US" sz="1200" kern="0" dirty="0">
                <a:solidFill>
                  <a:srgbClr val="000000"/>
                </a:solidFill>
                <a:latin typeface="Arial"/>
                <a:cs typeface="Arial"/>
                <a:sym typeface="Arial"/>
                <a:hlinkClick r:id="rId5"/>
              </a:rPr>
              <a:t>https://claude.ai/public/artifacts/3d20e402-7aaa-46d2-8723-7715438e6278</a:t>
            </a:r>
            <a:r>
              <a:rPr lang="en-US" sz="1200" kern="0" dirty="0">
                <a:solidFill>
                  <a:srgbClr val="000000"/>
                </a:solidFill>
                <a:latin typeface="Arial"/>
                <a:cs typeface="Arial"/>
                <a:sym typeface="Arial"/>
              </a:rPr>
              <a:t> </a:t>
            </a:r>
          </a:p>
        </p:txBody>
      </p:sp>
      <p:sp>
        <p:nvSpPr>
          <p:cNvPr id="10" name="TextBox 9">
            <a:extLst>
              <a:ext uri="{FF2B5EF4-FFF2-40B4-BE49-F238E27FC236}">
                <a16:creationId xmlns:a16="http://schemas.microsoft.com/office/drawing/2014/main" id="{2CD9FE1B-1437-4133-BB6F-C0845ECA4C63}"/>
              </a:ext>
            </a:extLst>
          </p:cNvPr>
          <p:cNvSpPr txBox="1"/>
          <p:nvPr/>
        </p:nvSpPr>
        <p:spPr>
          <a:xfrm>
            <a:off x="4209869" y="5871267"/>
            <a:ext cx="3058400" cy="502573"/>
          </a:xfrm>
          <a:prstGeom prst="rect">
            <a:avLst/>
          </a:prstGeom>
          <a:noFill/>
        </p:spPr>
        <p:txBody>
          <a:bodyPr wrap="square">
            <a:spAutoFit/>
          </a:bodyPr>
          <a:lstStyle/>
          <a:p>
            <a:pPr defTabSz="1219170">
              <a:buClr>
                <a:srgbClr val="000000"/>
              </a:buClr>
            </a:pPr>
            <a:r>
              <a:rPr lang="en-US" sz="1333" kern="0" dirty="0">
                <a:solidFill>
                  <a:srgbClr val="000000"/>
                </a:solidFill>
                <a:latin typeface="Arial"/>
                <a:cs typeface="Arial"/>
                <a:sym typeface="Arial"/>
                <a:hlinkClick r:id="rId6"/>
              </a:rPr>
              <a:t>https://claude.ai/public/artifacts/8dd54f19-99e0-46c3-8b61-be04336d4d70</a:t>
            </a:r>
            <a:r>
              <a:rPr lang="en-US" sz="1333" kern="0" dirty="0">
                <a:solidFill>
                  <a:srgbClr val="000000"/>
                </a:solidFill>
                <a:latin typeface="Arial"/>
                <a:cs typeface="Arial"/>
                <a:sym typeface="Arial"/>
              </a:rPr>
              <a:t> </a:t>
            </a:r>
          </a:p>
        </p:txBody>
      </p:sp>
      <p:sp>
        <p:nvSpPr>
          <p:cNvPr id="12" name="TextBox 11">
            <a:extLst>
              <a:ext uri="{FF2B5EF4-FFF2-40B4-BE49-F238E27FC236}">
                <a16:creationId xmlns:a16="http://schemas.microsoft.com/office/drawing/2014/main" id="{5B3E785A-BEF9-47E4-A4E8-B5D87C85D107}"/>
              </a:ext>
            </a:extLst>
          </p:cNvPr>
          <p:cNvSpPr txBox="1"/>
          <p:nvPr/>
        </p:nvSpPr>
        <p:spPr>
          <a:xfrm>
            <a:off x="8588568" y="5897701"/>
            <a:ext cx="3058400" cy="502573"/>
          </a:xfrm>
          <a:prstGeom prst="rect">
            <a:avLst/>
          </a:prstGeom>
          <a:noFill/>
        </p:spPr>
        <p:txBody>
          <a:bodyPr wrap="square">
            <a:spAutoFit/>
          </a:bodyPr>
          <a:lstStyle/>
          <a:p>
            <a:pPr defTabSz="1219170">
              <a:buClr>
                <a:srgbClr val="000000"/>
              </a:buClr>
            </a:pPr>
            <a:r>
              <a:rPr lang="en-US" sz="1333" kern="0" dirty="0">
                <a:solidFill>
                  <a:srgbClr val="000000"/>
                </a:solidFill>
                <a:latin typeface="Arial"/>
                <a:cs typeface="Arial"/>
                <a:sym typeface="Arial"/>
                <a:hlinkClick r:id="rId7"/>
              </a:rPr>
              <a:t>https://claude.ai/public/artifacts/a9a18eba-a60e-44ac-9fbd-b5d4c2229bba</a:t>
            </a:r>
            <a:r>
              <a:rPr lang="en-US" sz="1333" kern="0" dirty="0">
                <a:solidFill>
                  <a:srgbClr val="000000"/>
                </a:solidFill>
                <a:latin typeface="Arial"/>
                <a:cs typeface="Arial"/>
                <a:sym typeface="Arial"/>
              </a:rPr>
              <a:t> </a:t>
            </a:r>
          </a:p>
        </p:txBody>
      </p:sp>
    </p:spTree>
    <p:extLst>
      <p:ext uri="{BB962C8B-B14F-4D97-AF65-F5344CB8AC3E}">
        <p14:creationId xmlns:p14="http://schemas.microsoft.com/office/powerpoint/2010/main" val="4018819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84841" y="46872"/>
            <a:ext cx="12192000" cy="6858000"/>
          </a:xfrm>
          <a:prstGeom prst="rect">
            <a:avLst/>
          </a:prstGeom>
        </p:spPr>
      </p:pic>
      <p:sp>
        <p:nvSpPr>
          <p:cNvPr id="3" name="Text 0"/>
          <p:cNvSpPr/>
          <p:nvPr/>
        </p:nvSpPr>
        <p:spPr>
          <a:xfrm>
            <a:off x="372358" y="1489173"/>
            <a:ext cx="12242800" cy="762000"/>
          </a:xfrm>
          <a:prstGeom prst="rect">
            <a:avLst/>
          </a:prstGeom>
          <a:noFill/>
          <a:ln/>
        </p:spPr>
        <p:txBody>
          <a:bodyPr wrap="square" lIns="0" tIns="0" rIns="0" bIns="0" rtlCol="0" anchor="ctr"/>
          <a:lstStyle/>
          <a:p>
            <a:pPr>
              <a:lnSpc>
                <a:spcPct val="80000"/>
              </a:lnSpc>
            </a:pPr>
            <a:r>
              <a:rPr lang="en-US" sz="6000" b="1" dirty="0">
                <a:solidFill>
                  <a:srgbClr val="B01F23"/>
                </a:solidFill>
                <a:latin typeface="Arial" panose="020B0604020202020204" pitchFamily="34" charset="0"/>
                <a:ea typeface="Verdana" panose="020B0604030504040204" pitchFamily="34" charset="0"/>
                <a:cs typeface="Noto Sans SC" pitchFamily="34" charset="-120"/>
              </a:rPr>
              <a:t>What is Vibe Coding?</a:t>
            </a:r>
            <a:endParaRPr lang="en-US" sz="1600" dirty="0">
              <a:latin typeface="Arial" panose="020B0604020202020204" pitchFamily="34" charset="0"/>
            </a:endParaRPr>
          </a:p>
        </p:txBody>
      </p:sp>
      <p:sp>
        <p:nvSpPr>
          <p:cNvPr id="4" name="Text 1"/>
          <p:cNvSpPr/>
          <p:nvPr/>
        </p:nvSpPr>
        <p:spPr>
          <a:xfrm>
            <a:off x="457200" y="3378200"/>
            <a:ext cx="8534400" cy="10668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Programming with AI Large Language Models, enabling </a:t>
            </a:r>
            <a:r>
              <a:rPr lang="en-US" sz="1800" b="1" dirty="0">
                <a:solidFill>
                  <a:srgbClr val="C78B3E"/>
                </a:solidFill>
                <a:latin typeface="Arial" panose="020B0604020202020204" pitchFamily="34" charset="0"/>
                <a:ea typeface="Calibri" panose="020F0502020204030204" pitchFamily="34" charset="0"/>
                <a:cs typeface="Arial" panose="020B0604020202020204" pitchFamily="34" charset="0"/>
              </a:rPr>
              <a:t>Natural Language Coding</a:t>
            </a: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 through probabilistic/stochastic methods, contrasting with traditional deterministic programming.</a:t>
            </a:r>
          </a:p>
          <a:p>
            <a:pPr>
              <a:lnSpc>
                <a:spcPct val="130000"/>
              </a:lnSpc>
            </a:pPr>
            <a:endParaRPr lang="en-US" dirty="0">
              <a:solidFill>
                <a:srgbClr val="3A3A3A"/>
              </a:solidFill>
              <a:latin typeface="Arial" panose="020B0604020202020204" pitchFamily="34" charset="0"/>
              <a:ea typeface="Calibri" panose="020F0502020204030204" pitchFamily="34" charset="0"/>
              <a:cs typeface="Arial" panose="020B0604020202020204" pitchFamily="34" charset="0"/>
            </a:endParaRPr>
          </a:p>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Sometimes Called No or Low Code Programming</a:t>
            </a:r>
          </a:p>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Or AI-Assisted Development </a:t>
            </a:r>
            <a:endParaRPr lang="en-US" sz="1600" dirty="0">
              <a:latin typeface="Arial" panose="020B0604020202020204" pitchFamily="34" charset="0"/>
            </a:endParaRPr>
          </a:p>
        </p:txBody>
      </p:sp>
      <p:pic>
        <p:nvPicPr>
          <p:cNvPr id="5" name="Image 1" descr="https://kimi-web-img.moonshot.cn/img/p26.toutiaoimg.com/0ef4d575a8923dff30f99ae111d8b7d02655e155"/>
          <p:cNvPicPr>
            <a:picLocks noChangeAspect="1"/>
          </p:cNvPicPr>
          <p:nvPr/>
        </p:nvPicPr>
        <p:blipFill>
          <a:blip r:embed="rId4"/>
          <a:srcRect t="7012" b="7012"/>
          <a:stretch/>
        </p:blipFill>
        <p:spPr>
          <a:xfrm>
            <a:off x="7061200" y="4318133"/>
            <a:ext cx="4876800" cy="2286000"/>
          </a:xfrm>
          <a:prstGeom prst="roundRect">
            <a:avLst>
              <a:gd name="adj" fmla="val 4444"/>
            </a:avLst>
          </a:prstGeom>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14F-23B1-4EFC-BEF4-F750EAB6EFF2}"/>
              </a:ext>
            </a:extLst>
          </p:cNvPr>
          <p:cNvSpPr>
            <a:spLocks noGrp="1"/>
          </p:cNvSpPr>
          <p:nvPr>
            <p:ph type="title"/>
          </p:nvPr>
        </p:nvSpPr>
        <p:spPr>
          <a:xfrm>
            <a:off x="7431723" y="1730591"/>
            <a:ext cx="4760277" cy="1325563"/>
          </a:xfrm>
        </p:spPr>
        <p:txBody>
          <a:bodyPr>
            <a:noAutofit/>
          </a:bodyPr>
          <a:lstStyle/>
          <a:p>
            <a:r>
              <a:rPr lang="en-US" sz="3200" dirty="0"/>
              <a:t>Systemic Review Guide</a:t>
            </a:r>
            <a:br>
              <a:rPr lang="en-US" sz="3200" dirty="0"/>
            </a:br>
            <a:br>
              <a:rPr lang="en-US" sz="3200" dirty="0"/>
            </a:br>
            <a:r>
              <a:rPr lang="en-US" sz="3200" dirty="0"/>
              <a:t>Specify in Detail What Your Guide is and What You Wish To Accomplish</a:t>
            </a:r>
            <a:br>
              <a:rPr lang="en-US" sz="3200" dirty="0"/>
            </a:br>
            <a:br>
              <a:rPr lang="en-US" sz="3200" dirty="0"/>
            </a:br>
            <a:r>
              <a:rPr lang="en-US" sz="3200" dirty="0"/>
              <a:t>Upload Research Methodology for AI Model</a:t>
            </a:r>
            <a:br>
              <a:rPr lang="en-US" sz="3200" dirty="0"/>
            </a:br>
            <a:br>
              <a:rPr lang="en-US" sz="3200" dirty="0"/>
            </a:br>
            <a:r>
              <a:rPr lang="en-US" sz="3200" dirty="0"/>
              <a:t>Here: Prisma 2020 Paper </a:t>
            </a:r>
          </a:p>
        </p:txBody>
      </p:sp>
      <p:pic>
        <p:nvPicPr>
          <p:cNvPr id="6" name="Picture 5">
            <a:extLst>
              <a:ext uri="{FF2B5EF4-FFF2-40B4-BE49-F238E27FC236}">
                <a16:creationId xmlns:a16="http://schemas.microsoft.com/office/drawing/2014/main" id="{745A5EAA-8FC1-4C04-AC2C-F85699E04B5E}"/>
              </a:ext>
            </a:extLst>
          </p:cNvPr>
          <p:cNvPicPr>
            <a:picLocks noChangeAspect="1"/>
          </p:cNvPicPr>
          <p:nvPr/>
        </p:nvPicPr>
        <p:blipFill>
          <a:blip r:embed="rId2"/>
          <a:stretch>
            <a:fillRect/>
          </a:stretch>
        </p:blipFill>
        <p:spPr>
          <a:xfrm>
            <a:off x="-151310" y="-29128"/>
            <a:ext cx="7286828" cy="6887128"/>
          </a:xfrm>
          <a:prstGeom prst="rect">
            <a:avLst/>
          </a:prstGeom>
        </p:spPr>
      </p:pic>
      <p:sp>
        <p:nvSpPr>
          <p:cNvPr id="8" name="TextBox 7">
            <a:extLst>
              <a:ext uri="{FF2B5EF4-FFF2-40B4-BE49-F238E27FC236}">
                <a16:creationId xmlns:a16="http://schemas.microsoft.com/office/drawing/2014/main" id="{E6D8B47B-3571-4CF4-ADB8-FB3FB2F4C8DD}"/>
              </a:ext>
            </a:extLst>
          </p:cNvPr>
          <p:cNvSpPr txBox="1"/>
          <p:nvPr/>
        </p:nvSpPr>
        <p:spPr>
          <a:xfrm>
            <a:off x="8426478" y="6145959"/>
            <a:ext cx="2847881" cy="461665"/>
          </a:xfrm>
          <a:prstGeom prst="rect">
            <a:avLst/>
          </a:prstGeom>
          <a:noFill/>
        </p:spPr>
        <p:txBody>
          <a:bodyPr wrap="square">
            <a:spAutoFit/>
          </a:bodyPr>
          <a:lstStyle/>
          <a:p>
            <a:pPr defTabSz="1219170">
              <a:buClr>
                <a:srgbClr val="000000"/>
              </a:buClr>
            </a:pPr>
            <a:r>
              <a:rPr lang="en-US" sz="1200" kern="0" dirty="0">
                <a:solidFill>
                  <a:srgbClr val="000000"/>
                </a:solidFill>
                <a:latin typeface="Arial"/>
                <a:cs typeface="Arial"/>
                <a:sym typeface="Arial"/>
                <a:hlinkClick r:id="rId3"/>
              </a:rPr>
              <a:t>https://claude.ai/public/artifacts/3d20e402-7aaa-46d2-8723-7715438e6278</a:t>
            </a:r>
            <a:r>
              <a:rPr lang="en-US" sz="1200" kern="0" dirty="0">
                <a:solidFill>
                  <a:srgbClr val="000000"/>
                </a:solidFill>
                <a:latin typeface="Arial"/>
                <a:cs typeface="Arial"/>
                <a:sym typeface="Arial"/>
              </a:rPr>
              <a:t> </a:t>
            </a:r>
          </a:p>
        </p:txBody>
      </p:sp>
    </p:spTree>
    <p:extLst>
      <p:ext uri="{BB962C8B-B14F-4D97-AF65-F5344CB8AC3E}">
        <p14:creationId xmlns:p14="http://schemas.microsoft.com/office/powerpoint/2010/main" val="62902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B40B5C-3914-4B1A-A35D-AECC5A00EC70}"/>
              </a:ext>
            </a:extLst>
          </p:cNvPr>
          <p:cNvSpPr>
            <a:spLocks noGrp="1"/>
          </p:cNvSpPr>
          <p:nvPr>
            <p:ph idx="1"/>
          </p:nvPr>
        </p:nvSpPr>
        <p:spPr>
          <a:xfrm>
            <a:off x="6872749" y="950555"/>
            <a:ext cx="4987155" cy="4351339"/>
          </a:xfrm>
        </p:spPr>
        <p:txBody>
          <a:bodyPr>
            <a:normAutofit fontScale="92500"/>
          </a:bodyPr>
          <a:lstStyle/>
          <a:p>
            <a:r>
              <a:rPr lang="en-US" dirty="0"/>
              <a:t>**Start with a summary or your project and progressively break it down into sections </a:t>
            </a:r>
          </a:p>
          <a:p>
            <a:r>
              <a:rPr lang="en-US" dirty="0"/>
              <a:t>Specify the larger sections and </a:t>
            </a:r>
          </a:p>
          <a:p>
            <a:r>
              <a:rPr lang="en-US" dirty="0"/>
              <a:t>Various Options for The User</a:t>
            </a:r>
          </a:p>
          <a:p>
            <a:r>
              <a:rPr lang="en-US" dirty="0"/>
              <a:t>Colors and Fonts if You Have Preference</a:t>
            </a:r>
          </a:p>
          <a:p>
            <a:r>
              <a:rPr lang="en-US" dirty="0"/>
              <a:t>Drop Down Menus and Major Sections if You Wish These Specified</a:t>
            </a:r>
          </a:p>
        </p:txBody>
      </p:sp>
      <p:pic>
        <p:nvPicPr>
          <p:cNvPr id="5" name="Picture 4">
            <a:extLst>
              <a:ext uri="{FF2B5EF4-FFF2-40B4-BE49-F238E27FC236}">
                <a16:creationId xmlns:a16="http://schemas.microsoft.com/office/drawing/2014/main" id="{340DD69B-CE3B-4DCC-8758-E7B2F563B79A}"/>
              </a:ext>
            </a:extLst>
          </p:cNvPr>
          <p:cNvPicPr>
            <a:picLocks noChangeAspect="1"/>
          </p:cNvPicPr>
          <p:nvPr/>
        </p:nvPicPr>
        <p:blipFill>
          <a:blip r:embed="rId2"/>
          <a:stretch>
            <a:fillRect/>
          </a:stretch>
        </p:blipFill>
        <p:spPr>
          <a:xfrm>
            <a:off x="0" y="0"/>
            <a:ext cx="6758608" cy="6858000"/>
          </a:xfrm>
          <a:prstGeom prst="rect">
            <a:avLst/>
          </a:prstGeom>
        </p:spPr>
      </p:pic>
    </p:spTree>
    <p:extLst>
      <p:ext uri="{BB962C8B-B14F-4D97-AF65-F5344CB8AC3E}">
        <p14:creationId xmlns:p14="http://schemas.microsoft.com/office/powerpoint/2010/main" val="252526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BB9-F6E3-435A-90D5-3A75AACD5388}"/>
              </a:ext>
            </a:extLst>
          </p:cNvPr>
          <p:cNvSpPr>
            <a:spLocks noGrp="1"/>
          </p:cNvSpPr>
          <p:nvPr>
            <p:ph type="ctrTitle"/>
          </p:nvPr>
        </p:nvSpPr>
        <p:spPr>
          <a:xfrm>
            <a:off x="492189" y="4668725"/>
            <a:ext cx="5728939" cy="2387600"/>
          </a:xfrm>
        </p:spPr>
        <p:txBody>
          <a:bodyPr>
            <a:normAutofit fontScale="90000"/>
          </a:bodyPr>
          <a:lstStyle/>
          <a:p>
            <a:pPr algn="l"/>
            <a:r>
              <a:rPr lang="en-US" sz="36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t>💡</a:t>
            </a:r>
            <a:r>
              <a:rPr lang="en-US" sz="3600" b="1" dirty="0">
                <a:solidFill>
                  <a:srgbClr val="000000"/>
                </a:solidFill>
                <a:latin typeface="Segoe UI" panose="020B0502040204020203" pitchFamily="34" charset="0"/>
                <a:ea typeface="Calibri" panose="020F0502020204030204" pitchFamily="34" charset="0"/>
              </a:rPr>
              <a:t> Tips for  AI-Assisted Development (Vibe Coding)</a:t>
            </a:r>
            <a:br>
              <a:rPr lang="en-US" sz="3600" b="1" dirty="0">
                <a:solidFill>
                  <a:srgbClr val="000000"/>
                </a:solidFill>
                <a:latin typeface="Segoe UI" panose="020B0502040204020203" pitchFamily="34" charset="0"/>
                <a:ea typeface="Calibri" panose="020F0502020204030204" pitchFamily="34" charset="0"/>
              </a:rPr>
            </a:br>
            <a:br>
              <a:rPr lang="en-US" sz="3600" b="1" dirty="0">
                <a:solidFill>
                  <a:srgbClr val="000000"/>
                </a:solidFill>
                <a:latin typeface="Segoe UI" panose="020B0502040204020203" pitchFamily="34" charset="0"/>
                <a:ea typeface="Calibri" panose="020F0502020204030204" pitchFamily="34" charset="0"/>
              </a:rPr>
            </a:br>
            <a:br>
              <a:rPr lang="en-US" sz="3600" b="1" dirty="0">
                <a:solidFill>
                  <a:srgbClr val="000000"/>
                </a:solidFill>
                <a:latin typeface="Segoe UI" panose="020B0502040204020203" pitchFamily="34" charset="0"/>
                <a:ea typeface="Calibri" panose="020F0502020204030204" pitchFamily="34" charset="0"/>
              </a:rPr>
            </a:br>
            <a:br>
              <a:rPr lang="en-US" sz="3600" b="1" dirty="0">
                <a:solidFill>
                  <a:srgbClr val="000000"/>
                </a:solidFill>
                <a:latin typeface="Segoe UI" panose="020B0502040204020203" pitchFamily="34" charset="0"/>
                <a:ea typeface="Calibri" panose="020F0502020204030204" pitchFamily="34" charset="0"/>
              </a:rPr>
            </a:br>
            <a:r>
              <a:rPr lang="en-US" sz="3600" dirty="0">
                <a:solidFill>
                  <a:srgbClr val="000000"/>
                </a:solidFill>
                <a:latin typeface="Segoe UI" panose="020B0502040204020203" pitchFamily="34" charset="0"/>
                <a:ea typeface="Calibri" panose="020F0502020204030204" pitchFamily="34" charset="0"/>
              </a:rPr>
              <a:t>1) Start with a General Statement of What you want to Create or Accomplish</a:t>
            </a:r>
            <a:br>
              <a:rPr lang="en-US" sz="3600"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r>
              <a:rPr lang="en-US" sz="3600" dirty="0">
                <a:solidFill>
                  <a:srgbClr val="000000"/>
                </a:solidFill>
                <a:latin typeface="Segoe UI" panose="020B0502040204020203" pitchFamily="34" charset="0"/>
                <a:ea typeface="Calibri" panose="020F0502020204030204" pitchFamily="34" charset="0"/>
              </a:rPr>
              <a:t>2) Continue with a Step by Step Project Management Plan</a:t>
            </a:r>
            <a:br>
              <a:rPr lang="en-US" sz="3600" dirty="0">
                <a:solidFill>
                  <a:srgbClr val="000000"/>
                </a:solidFill>
                <a:latin typeface="Segoe UI" panose="020B0502040204020203" pitchFamily="34" charset="0"/>
                <a:ea typeface="Calibri" panose="020F0502020204030204" pitchFamily="34" charset="0"/>
              </a:rPr>
            </a:br>
            <a:r>
              <a:rPr lang="en-US" sz="3600" dirty="0">
                <a:solidFill>
                  <a:srgbClr val="000000"/>
                </a:solidFill>
                <a:latin typeface="Segoe UI" panose="020B0502040204020203" pitchFamily="34" charset="0"/>
                <a:ea typeface="Calibri" panose="020F0502020204030204" pitchFamily="34" charset="0"/>
              </a:rPr>
              <a:t>If  Errors: (Breakdown Step and Try Again </a:t>
            </a:r>
            <a:br>
              <a:rPr lang="en-US" sz="3600"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endParaRPr lang="en-US" sz="1600" dirty="0"/>
          </a:p>
        </p:txBody>
      </p:sp>
      <p:pic>
        <p:nvPicPr>
          <p:cNvPr id="3" name="Picture 2">
            <a:extLst>
              <a:ext uri="{FF2B5EF4-FFF2-40B4-BE49-F238E27FC236}">
                <a16:creationId xmlns:a16="http://schemas.microsoft.com/office/drawing/2014/main" id="{03E2F84E-7F5B-429A-B404-7EBEB8588B66}"/>
              </a:ext>
            </a:extLst>
          </p:cNvPr>
          <p:cNvPicPr>
            <a:picLocks noChangeAspect="1"/>
          </p:cNvPicPr>
          <p:nvPr/>
        </p:nvPicPr>
        <p:blipFill rotWithShape="1">
          <a:blip r:embed="rId2"/>
          <a:srcRect b="8655"/>
          <a:stretch/>
        </p:blipFill>
        <p:spPr>
          <a:xfrm>
            <a:off x="6538453" y="167149"/>
            <a:ext cx="4477772" cy="3067664"/>
          </a:xfrm>
          <a:prstGeom prst="rect">
            <a:avLst/>
          </a:prstGeom>
        </p:spPr>
      </p:pic>
      <p:pic>
        <p:nvPicPr>
          <p:cNvPr id="6" name="Picture 5">
            <a:extLst>
              <a:ext uri="{FF2B5EF4-FFF2-40B4-BE49-F238E27FC236}">
                <a16:creationId xmlns:a16="http://schemas.microsoft.com/office/drawing/2014/main" id="{A759420D-88E6-4B23-BA44-8405AE05F36A}"/>
              </a:ext>
            </a:extLst>
          </p:cNvPr>
          <p:cNvPicPr>
            <a:picLocks noChangeAspect="1"/>
          </p:cNvPicPr>
          <p:nvPr/>
        </p:nvPicPr>
        <p:blipFill>
          <a:blip r:embed="rId3"/>
          <a:stretch>
            <a:fillRect/>
          </a:stretch>
        </p:blipFill>
        <p:spPr>
          <a:xfrm>
            <a:off x="6972867" y="4121994"/>
            <a:ext cx="3608940" cy="2401709"/>
          </a:xfrm>
          <a:prstGeom prst="rect">
            <a:avLst/>
          </a:prstGeom>
        </p:spPr>
      </p:pic>
    </p:spTree>
    <p:extLst>
      <p:ext uri="{BB962C8B-B14F-4D97-AF65-F5344CB8AC3E}">
        <p14:creationId xmlns:p14="http://schemas.microsoft.com/office/powerpoint/2010/main" val="2858591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BB9-F6E3-435A-90D5-3A75AACD5388}"/>
              </a:ext>
            </a:extLst>
          </p:cNvPr>
          <p:cNvSpPr>
            <a:spLocks noGrp="1"/>
          </p:cNvSpPr>
          <p:nvPr>
            <p:ph type="ctrTitle"/>
          </p:nvPr>
        </p:nvSpPr>
        <p:spPr>
          <a:xfrm>
            <a:off x="188626" y="3462593"/>
            <a:ext cx="4175441" cy="2387600"/>
          </a:xfrm>
        </p:spPr>
        <p:txBody>
          <a:bodyPr>
            <a:normAutofit fontScale="90000"/>
          </a:bodyPr>
          <a:lstStyle/>
          <a:p>
            <a:pPr algn="l"/>
            <a:br>
              <a:rPr lang="en-US" sz="36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br>
            <a:br>
              <a:rPr lang="en-US" sz="2667"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br>
            <a:r>
              <a:rPr lang="en-US" sz="2667"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t>💡</a:t>
            </a:r>
            <a:r>
              <a:rPr lang="en-US" sz="2667" b="1" dirty="0">
                <a:solidFill>
                  <a:srgbClr val="000000"/>
                </a:solidFill>
                <a:latin typeface="Segoe UI" panose="020B0502040204020203" pitchFamily="34" charset="0"/>
                <a:ea typeface="Calibri" panose="020F0502020204030204" pitchFamily="34" charset="0"/>
              </a:rPr>
              <a:t> Tips for </a:t>
            </a:r>
            <a:br>
              <a:rPr lang="en-US" sz="2667" b="1" dirty="0">
                <a:solidFill>
                  <a:srgbClr val="000000"/>
                </a:solidFill>
                <a:latin typeface="Segoe UI" panose="020B0502040204020203" pitchFamily="34" charset="0"/>
                <a:ea typeface="Calibri" panose="020F0502020204030204" pitchFamily="34" charset="0"/>
              </a:rPr>
            </a:br>
            <a:r>
              <a:rPr lang="en-US" sz="2667" b="1" dirty="0">
                <a:solidFill>
                  <a:srgbClr val="000000"/>
                </a:solidFill>
                <a:latin typeface="Segoe UI" panose="020B0502040204020203" pitchFamily="34" charset="0"/>
                <a:ea typeface="Calibri" panose="020F0502020204030204" pitchFamily="34" charset="0"/>
              </a:rPr>
              <a:t>AI-Assisted Development </a:t>
            </a:r>
            <a:br>
              <a:rPr lang="en-US" sz="2667" b="1" dirty="0">
                <a:solidFill>
                  <a:srgbClr val="000000"/>
                </a:solidFill>
                <a:latin typeface="Segoe UI" panose="020B0502040204020203" pitchFamily="34" charset="0"/>
                <a:ea typeface="Calibri" panose="020F0502020204030204" pitchFamily="34" charset="0"/>
              </a:rPr>
            </a:br>
            <a:r>
              <a:rPr lang="en-US" sz="2667" b="1" dirty="0">
                <a:solidFill>
                  <a:srgbClr val="000000"/>
                </a:solidFill>
                <a:latin typeface="Segoe UI" panose="020B0502040204020203" pitchFamily="34" charset="0"/>
                <a:ea typeface="Calibri" panose="020F0502020204030204" pitchFamily="34" charset="0"/>
              </a:rPr>
              <a:t>(Vibe Coding)</a:t>
            </a:r>
            <a:br>
              <a:rPr lang="en-US" sz="2667" b="1" dirty="0">
                <a:solidFill>
                  <a:srgbClr val="000000"/>
                </a:solidFill>
                <a:latin typeface="Segoe UI" panose="020B0502040204020203" pitchFamily="34" charset="0"/>
                <a:ea typeface="Calibri" panose="020F0502020204030204" pitchFamily="34" charset="0"/>
              </a:rPr>
            </a:br>
            <a:br>
              <a:rPr lang="en-US" sz="2667" dirty="0">
                <a:solidFill>
                  <a:srgbClr val="000000"/>
                </a:solidFill>
                <a:latin typeface="Segoe UI" panose="020B0502040204020203" pitchFamily="34" charset="0"/>
                <a:ea typeface="Calibri" panose="020F0502020204030204" pitchFamily="34" charset="0"/>
              </a:rPr>
            </a:br>
            <a:r>
              <a:rPr lang="en-US" sz="2667" dirty="0">
                <a:solidFill>
                  <a:srgbClr val="000000"/>
                </a:solidFill>
                <a:latin typeface="Segoe UI" panose="020B0502040204020203" pitchFamily="34" charset="0"/>
                <a:ea typeface="Calibri" panose="020F0502020204030204" pitchFamily="34" charset="0"/>
              </a:rPr>
              <a:t>Use the AI Window AI: </a:t>
            </a:r>
            <a:br>
              <a:rPr lang="en-US" sz="2667" dirty="0">
                <a:solidFill>
                  <a:srgbClr val="000000"/>
                </a:solidFill>
                <a:latin typeface="Segoe UI" panose="020B0502040204020203" pitchFamily="34" charset="0"/>
                <a:ea typeface="Calibri" panose="020F0502020204030204" pitchFamily="34" charset="0"/>
              </a:rPr>
            </a:br>
            <a:br>
              <a:rPr lang="en-US" sz="2667" dirty="0">
                <a:solidFill>
                  <a:srgbClr val="000000"/>
                </a:solidFill>
                <a:latin typeface="Segoe UI" panose="020B0502040204020203" pitchFamily="34" charset="0"/>
                <a:ea typeface="Calibri" panose="020F0502020204030204" pitchFamily="34" charset="0"/>
              </a:rPr>
            </a:br>
            <a:r>
              <a:rPr lang="en-US" sz="2667" b="1" dirty="0">
                <a:solidFill>
                  <a:srgbClr val="000000"/>
                </a:solidFill>
                <a:latin typeface="Segoe UI" panose="020B0502040204020203" pitchFamily="34" charset="0"/>
                <a:ea typeface="Calibri" panose="020F0502020204030204" pitchFamily="34" charset="0"/>
              </a:rPr>
              <a:t>Extended Thinking for quick research</a:t>
            </a:r>
            <a:br>
              <a:rPr lang="en-US" sz="2667" dirty="0">
                <a:solidFill>
                  <a:srgbClr val="000000"/>
                </a:solidFill>
                <a:latin typeface="Segoe UI" panose="020B0502040204020203" pitchFamily="34" charset="0"/>
                <a:ea typeface="Calibri" panose="020F0502020204030204" pitchFamily="34" charset="0"/>
              </a:rPr>
            </a:br>
            <a:br>
              <a:rPr lang="en-US" sz="2667" dirty="0">
                <a:solidFill>
                  <a:srgbClr val="000000"/>
                </a:solidFill>
                <a:latin typeface="Segoe UI" panose="020B0502040204020203" pitchFamily="34" charset="0"/>
                <a:ea typeface="Calibri" panose="020F0502020204030204" pitchFamily="34" charset="0"/>
              </a:rPr>
            </a:br>
            <a:r>
              <a:rPr lang="en-US" sz="2667" b="1" dirty="0">
                <a:solidFill>
                  <a:srgbClr val="000000"/>
                </a:solidFill>
                <a:latin typeface="Segoe UI" panose="020B0502040204020203" pitchFamily="34" charset="0"/>
                <a:ea typeface="Calibri" panose="020F0502020204030204" pitchFamily="34" charset="0"/>
              </a:rPr>
              <a:t>Research for Deep Research Reports, Background &amp; Data</a:t>
            </a:r>
            <a:br>
              <a:rPr lang="en-US" sz="2667" dirty="0">
                <a:solidFill>
                  <a:srgbClr val="000000"/>
                </a:solidFill>
                <a:latin typeface="Segoe UI" panose="020B0502040204020203" pitchFamily="34" charset="0"/>
                <a:ea typeface="Calibri" panose="020F0502020204030204" pitchFamily="34" charset="0"/>
              </a:rPr>
            </a:br>
            <a:br>
              <a:rPr lang="en-US" sz="2667" dirty="0">
                <a:solidFill>
                  <a:srgbClr val="000000"/>
                </a:solidFill>
                <a:latin typeface="Segoe UI" panose="020B0502040204020203" pitchFamily="34" charset="0"/>
                <a:ea typeface="Calibri" panose="020F0502020204030204" pitchFamily="34" charset="0"/>
              </a:rPr>
            </a:br>
            <a:r>
              <a:rPr lang="en-US" sz="2667" b="1" dirty="0">
                <a:solidFill>
                  <a:srgbClr val="000000"/>
                </a:solidFill>
                <a:latin typeface="Segoe UI" panose="020B0502040204020203" pitchFamily="34" charset="0"/>
                <a:ea typeface="Calibri" panose="020F0502020204030204" pitchFamily="34" charset="0"/>
              </a:rPr>
              <a:t>Web Search for To the Date Currency</a:t>
            </a:r>
            <a:br>
              <a:rPr lang="en-US" sz="2667"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endParaRPr lang="en-US" sz="1600" dirty="0"/>
          </a:p>
        </p:txBody>
      </p:sp>
      <p:pic>
        <p:nvPicPr>
          <p:cNvPr id="5" name="Picture 4">
            <a:extLst>
              <a:ext uri="{FF2B5EF4-FFF2-40B4-BE49-F238E27FC236}">
                <a16:creationId xmlns:a16="http://schemas.microsoft.com/office/drawing/2014/main" id="{931BDFFF-4008-478C-BD51-B2567A42833F}"/>
              </a:ext>
            </a:extLst>
          </p:cNvPr>
          <p:cNvPicPr>
            <a:picLocks noChangeAspect="1"/>
          </p:cNvPicPr>
          <p:nvPr/>
        </p:nvPicPr>
        <p:blipFill>
          <a:blip r:embed="rId2"/>
          <a:stretch>
            <a:fillRect/>
          </a:stretch>
        </p:blipFill>
        <p:spPr>
          <a:xfrm>
            <a:off x="4332159" y="390014"/>
            <a:ext cx="7671216" cy="5460180"/>
          </a:xfrm>
          <a:prstGeom prst="rect">
            <a:avLst/>
          </a:prstGeom>
        </p:spPr>
      </p:pic>
      <p:pic>
        <p:nvPicPr>
          <p:cNvPr id="4" name="Picture 3">
            <a:extLst>
              <a:ext uri="{FF2B5EF4-FFF2-40B4-BE49-F238E27FC236}">
                <a16:creationId xmlns:a16="http://schemas.microsoft.com/office/drawing/2014/main" id="{50A14852-B2A8-4A4D-909A-24F9A1B60672}"/>
              </a:ext>
            </a:extLst>
          </p:cNvPr>
          <p:cNvPicPr>
            <a:picLocks noChangeAspect="1"/>
          </p:cNvPicPr>
          <p:nvPr/>
        </p:nvPicPr>
        <p:blipFill>
          <a:blip r:embed="rId3"/>
          <a:stretch>
            <a:fillRect/>
          </a:stretch>
        </p:blipFill>
        <p:spPr>
          <a:xfrm>
            <a:off x="4770989" y="2507225"/>
            <a:ext cx="4547745" cy="305647"/>
          </a:xfrm>
          <a:prstGeom prst="rect">
            <a:avLst/>
          </a:prstGeom>
        </p:spPr>
      </p:pic>
      <p:pic>
        <p:nvPicPr>
          <p:cNvPr id="6" name="Picture 5">
            <a:extLst>
              <a:ext uri="{FF2B5EF4-FFF2-40B4-BE49-F238E27FC236}">
                <a16:creationId xmlns:a16="http://schemas.microsoft.com/office/drawing/2014/main" id="{55E2592E-2AE6-4306-A1A0-3F51DCE991AE}"/>
              </a:ext>
            </a:extLst>
          </p:cNvPr>
          <p:cNvPicPr>
            <a:picLocks noChangeAspect="1"/>
          </p:cNvPicPr>
          <p:nvPr/>
        </p:nvPicPr>
        <p:blipFill>
          <a:blip r:embed="rId3"/>
          <a:stretch>
            <a:fillRect/>
          </a:stretch>
        </p:blipFill>
        <p:spPr>
          <a:xfrm>
            <a:off x="4994789" y="3369679"/>
            <a:ext cx="1695463" cy="430795"/>
          </a:xfrm>
          <a:prstGeom prst="rect">
            <a:avLst/>
          </a:prstGeom>
        </p:spPr>
      </p:pic>
      <p:pic>
        <p:nvPicPr>
          <p:cNvPr id="7" name="Picture 6">
            <a:extLst>
              <a:ext uri="{FF2B5EF4-FFF2-40B4-BE49-F238E27FC236}">
                <a16:creationId xmlns:a16="http://schemas.microsoft.com/office/drawing/2014/main" id="{0B3A5612-0203-4B10-BF83-2294AC8BA697}"/>
              </a:ext>
            </a:extLst>
          </p:cNvPr>
          <p:cNvPicPr>
            <a:picLocks noChangeAspect="1"/>
          </p:cNvPicPr>
          <p:nvPr/>
        </p:nvPicPr>
        <p:blipFill>
          <a:blip r:embed="rId3"/>
          <a:stretch>
            <a:fillRect/>
          </a:stretch>
        </p:blipFill>
        <p:spPr>
          <a:xfrm>
            <a:off x="4770989" y="2967279"/>
            <a:ext cx="4547745" cy="305647"/>
          </a:xfrm>
          <a:prstGeom prst="rect">
            <a:avLst/>
          </a:prstGeom>
        </p:spPr>
      </p:pic>
    </p:spTree>
    <p:extLst>
      <p:ext uri="{BB962C8B-B14F-4D97-AF65-F5344CB8AC3E}">
        <p14:creationId xmlns:p14="http://schemas.microsoft.com/office/powerpoint/2010/main" val="37157459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C7C1-B278-48B3-A145-93E529083569}"/>
              </a:ext>
            </a:extLst>
          </p:cNvPr>
          <p:cNvSpPr>
            <a:spLocks noGrp="1"/>
          </p:cNvSpPr>
          <p:nvPr>
            <p:ph type="title"/>
          </p:nvPr>
        </p:nvSpPr>
        <p:spPr>
          <a:xfrm>
            <a:off x="8534399" y="2903221"/>
            <a:ext cx="3305499" cy="1736408"/>
          </a:xfrm>
        </p:spPr>
        <p:txBody>
          <a:bodyPr>
            <a:normAutofit fontScale="90000"/>
          </a:bodyPr>
          <a:lstStyle/>
          <a:p>
            <a:r>
              <a:rPr lang="en-US" sz="4800" b="1" dirty="0"/>
              <a:t>Deep Research</a:t>
            </a:r>
            <a:br>
              <a:rPr lang="en-US" sz="4800" b="1" dirty="0"/>
            </a:br>
            <a:r>
              <a:rPr lang="en-US" sz="4800" b="1" dirty="0"/>
              <a:t>Button, </a:t>
            </a:r>
            <a:r>
              <a:rPr lang="en-US" sz="2133" b="1" i="1" dirty="0"/>
              <a:t>Reports, Articles, Papers and Data </a:t>
            </a:r>
            <a:br>
              <a:rPr lang="en-US" dirty="0"/>
            </a:br>
            <a:br>
              <a:rPr lang="en-US" dirty="0"/>
            </a:br>
            <a:r>
              <a:rPr lang="en-US" sz="2933" dirty="0"/>
              <a:t>completed in </a:t>
            </a:r>
            <a:r>
              <a:rPr lang="en-US" sz="2933" b="1" dirty="0"/>
              <a:t>19m</a:t>
            </a:r>
            <a:r>
              <a:rPr lang="en-US" sz="2933" dirty="0"/>
              <a:t> · </a:t>
            </a:r>
            <a:br>
              <a:rPr lang="en-US" sz="2933" dirty="0"/>
            </a:br>
            <a:r>
              <a:rPr lang="en-US" sz="2933" dirty="0"/>
              <a:t>227 sources · 189 searches</a:t>
            </a:r>
            <a:br>
              <a:rPr lang="en-US" dirty="0"/>
            </a:br>
            <a:br>
              <a:rPr lang="en-US" dirty="0"/>
            </a:br>
            <a:r>
              <a:rPr lang="en-US" dirty="0"/>
              <a:t>More Precise</a:t>
            </a:r>
            <a:br>
              <a:rPr lang="en-US" dirty="0"/>
            </a:br>
            <a:r>
              <a:rPr lang="en-US" dirty="0"/>
              <a:t>Thinking</a:t>
            </a:r>
            <a:br>
              <a:rPr lang="en-US" dirty="0"/>
            </a:br>
            <a:r>
              <a:rPr lang="en-US" dirty="0"/>
              <a:t> Window for </a:t>
            </a:r>
            <a:br>
              <a:rPr lang="en-US" dirty="0"/>
            </a:br>
            <a:r>
              <a:rPr lang="en-US" dirty="0"/>
              <a:t>Sources</a:t>
            </a:r>
            <a:br>
              <a:rPr lang="en-US" dirty="0"/>
            </a:br>
            <a:endParaRPr lang="en-US" dirty="0"/>
          </a:p>
        </p:txBody>
      </p:sp>
      <p:pic>
        <p:nvPicPr>
          <p:cNvPr id="6" name="Content Placeholder 5">
            <a:extLst>
              <a:ext uri="{FF2B5EF4-FFF2-40B4-BE49-F238E27FC236}">
                <a16:creationId xmlns:a16="http://schemas.microsoft.com/office/drawing/2014/main" id="{14879BCD-0C36-476F-8BF7-EC59D5383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59" y="134834"/>
            <a:ext cx="3562063" cy="6588332"/>
          </a:xfrm>
        </p:spPr>
      </p:pic>
      <p:pic>
        <p:nvPicPr>
          <p:cNvPr id="8" name="Picture 7">
            <a:extLst>
              <a:ext uri="{FF2B5EF4-FFF2-40B4-BE49-F238E27FC236}">
                <a16:creationId xmlns:a16="http://schemas.microsoft.com/office/drawing/2014/main" id="{4422ADFC-714E-4E1C-BB5F-861586C82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249" y="-32882"/>
            <a:ext cx="3562064" cy="6975708"/>
          </a:xfrm>
          <a:prstGeom prst="rect">
            <a:avLst/>
          </a:prstGeom>
        </p:spPr>
      </p:pic>
    </p:spTree>
    <p:extLst>
      <p:ext uri="{BB962C8B-B14F-4D97-AF65-F5344CB8AC3E}">
        <p14:creationId xmlns:p14="http://schemas.microsoft.com/office/powerpoint/2010/main" val="3107136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BB9-F6E3-435A-90D5-3A75AACD5388}"/>
              </a:ext>
            </a:extLst>
          </p:cNvPr>
          <p:cNvSpPr>
            <a:spLocks noGrp="1"/>
          </p:cNvSpPr>
          <p:nvPr>
            <p:ph type="ctrTitle"/>
          </p:nvPr>
        </p:nvSpPr>
        <p:spPr>
          <a:xfrm>
            <a:off x="186856" y="2551168"/>
            <a:ext cx="4175441" cy="2387600"/>
          </a:xfrm>
        </p:spPr>
        <p:txBody>
          <a:bodyPr>
            <a:normAutofit fontScale="90000"/>
          </a:bodyPr>
          <a:lstStyle/>
          <a:p>
            <a:pPr algn="l"/>
            <a:br>
              <a:rPr lang="en-US" sz="36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br>
            <a:br>
              <a:rPr lang="en-US" sz="36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br>
            <a:r>
              <a:rPr lang="en-US" sz="36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t>💡</a:t>
            </a:r>
            <a:r>
              <a:rPr lang="en-US" sz="3600" b="1" dirty="0">
                <a:solidFill>
                  <a:srgbClr val="000000"/>
                </a:solidFill>
                <a:latin typeface="Segoe UI" panose="020B0502040204020203" pitchFamily="34" charset="0"/>
                <a:ea typeface="Calibri" panose="020F0502020204030204" pitchFamily="34" charset="0"/>
              </a:rPr>
              <a:t> Top Tips for </a:t>
            </a:r>
            <a:br>
              <a:rPr lang="en-US" sz="3600" b="1" dirty="0">
                <a:solidFill>
                  <a:srgbClr val="000000"/>
                </a:solidFill>
                <a:latin typeface="Segoe UI" panose="020B0502040204020203" pitchFamily="34" charset="0"/>
                <a:ea typeface="Calibri" panose="020F0502020204030204" pitchFamily="34" charset="0"/>
              </a:rPr>
            </a:br>
            <a:r>
              <a:rPr lang="en-US" sz="3600" b="1" dirty="0">
                <a:solidFill>
                  <a:srgbClr val="000000"/>
                </a:solidFill>
                <a:latin typeface="Segoe UI" panose="020B0502040204020203" pitchFamily="34" charset="0"/>
                <a:ea typeface="Calibri" panose="020F0502020204030204" pitchFamily="34" charset="0"/>
              </a:rPr>
              <a:t>AI-Assisted Development </a:t>
            </a:r>
            <a:br>
              <a:rPr lang="en-US" sz="3600" b="1" dirty="0">
                <a:solidFill>
                  <a:srgbClr val="000000"/>
                </a:solidFill>
                <a:latin typeface="Segoe UI" panose="020B0502040204020203" pitchFamily="34" charset="0"/>
                <a:ea typeface="Calibri" panose="020F0502020204030204" pitchFamily="34" charset="0"/>
              </a:rPr>
            </a:br>
            <a:r>
              <a:rPr lang="en-US" sz="3600" b="1" dirty="0">
                <a:solidFill>
                  <a:srgbClr val="000000"/>
                </a:solidFill>
                <a:latin typeface="Segoe UI" panose="020B0502040204020203" pitchFamily="34" charset="0"/>
                <a:ea typeface="Calibri" panose="020F0502020204030204" pitchFamily="34" charset="0"/>
              </a:rPr>
              <a:t>(Vibe Coding)</a:t>
            </a:r>
            <a:br>
              <a:rPr lang="en-US" sz="3600"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r>
              <a:rPr lang="en-US" sz="3600" dirty="0">
                <a:solidFill>
                  <a:srgbClr val="000000"/>
                </a:solidFill>
                <a:latin typeface="Segoe UI" panose="020B0502040204020203" pitchFamily="34" charset="0"/>
                <a:ea typeface="Calibri" panose="020F0502020204030204" pitchFamily="34" charset="0"/>
              </a:rPr>
              <a:t>2) Use Drive Search for Your Research or Data (i.e. Excel, Word, PDF)</a:t>
            </a:r>
            <a:br>
              <a:rPr lang="en-US" sz="3600"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endParaRPr lang="en-US" sz="1600" dirty="0"/>
          </a:p>
        </p:txBody>
      </p:sp>
      <p:pic>
        <p:nvPicPr>
          <p:cNvPr id="5" name="Picture 4">
            <a:extLst>
              <a:ext uri="{FF2B5EF4-FFF2-40B4-BE49-F238E27FC236}">
                <a16:creationId xmlns:a16="http://schemas.microsoft.com/office/drawing/2014/main" id="{931BDFFF-4008-478C-BD51-B2567A42833F}"/>
              </a:ext>
            </a:extLst>
          </p:cNvPr>
          <p:cNvPicPr>
            <a:picLocks noChangeAspect="1"/>
          </p:cNvPicPr>
          <p:nvPr/>
        </p:nvPicPr>
        <p:blipFill>
          <a:blip r:embed="rId2"/>
          <a:stretch>
            <a:fillRect/>
          </a:stretch>
        </p:blipFill>
        <p:spPr>
          <a:xfrm>
            <a:off x="4520784" y="698910"/>
            <a:ext cx="7671216" cy="5460180"/>
          </a:xfrm>
          <a:prstGeom prst="rect">
            <a:avLst/>
          </a:prstGeom>
        </p:spPr>
      </p:pic>
      <p:pic>
        <p:nvPicPr>
          <p:cNvPr id="4" name="Picture 3">
            <a:extLst>
              <a:ext uri="{FF2B5EF4-FFF2-40B4-BE49-F238E27FC236}">
                <a16:creationId xmlns:a16="http://schemas.microsoft.com/office/drawing/2014/main" id="{47F050DB-0358-4DED-8E65-D6DD5C70519A}"/>
              </a:ext>
            </a:extLst>
          </p:cNvPr>
          <p:cNvPicPr>
            <a:picLocks noChangeAspect="1"/>
          </p:cNvPicPr>
          <p:nvPr/>
        </p:nvPicPr>
        <p:blipFill>
          <a:blip r:embed="rId3"/>
          <a:stretch>
            <a:fillRect/>
          </a:stretch>
        </p:blipFill>
        <p:spPr>
          <a:xfrm>
            <a:off x="4967634" y="3848536"/>
            <a:ext cx="4547745" cy="642168"/>
          </a:xfrm>
          <a:prstGeom prst="rect">
            <a:avLst/>
          </a:prstGeom>
        </p:spPr>
      </p:pic>
      <p:sp>
        <p:nvSpPr>
          <p:cNvPr id="3" name="Rectangle 1">
            <a:extLst>
              <a:ext uri="{FF2B5EF4-FFF2-40B4-BE49-F238E27FC236}">
                <a16:creationId xmlns:a16="http://schemas.microsoft.com/office/drawing/2014/main" id="{2F7D7448-104F-4FC2-80FC-80104299BD8C}"/>
              </a:ext>
            </a:extLst>
          </p:cNvPr>
          <p:cNvSpPr>
            <a:spLocks noChangeArrowheads="1"/>
          </p:cNvSpPr>
          <p:nvPr/>
        </p:nvSpPr>
        <p:spPr bwMode="auto">
          <a:xfrm>
            <a:off x="209745" y="4087277"/>
            <a:ext cx="4440913"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2400" kern="0" dirty="0">
                <a:solidFill>
                  <a:prstClr val="black"/>
                </a:solidFill>
                <a:latin typeface="Arial" panose="020B0604020202020204" pitchFamily="34" charset="0"/>
                <a:cs typeface="Arial"/>
                <a:sym typeface="Arial"/>
              </a:rPr>
              <a:t>"Look in my [folder name:EnvironmentalData] for [file: Climate Change .xls file]“</a:t>
            </a:r>
            <a:br>
              <a:rPr lang="en-US" altLang="en-US" sz="2400" kern="0" dirty="0">
                <a:solidFill>
                  <a:prstClr val="black"/>
                </a:solidFill>
                <a:latin typeface="Arial" panose="020B0604020202020204" pitchFamily="34" charset="0"/>
                <a:cs typeface="Arial"/>
                <a:sym typeface="Arial"/>
              </a:rPr>
            </a:br>
            <a:r>
              <a:rPr lang="en-US" altLang="en-US" sz="2400" kern="0" dirty="0">
                <a:solidFill>
                  <a:prstClr val="black"/>
                </a:solidFill>
                <a:latin typeface="Arial" panose="020B0604020202020204" pitchFamily="34" charset="0"/>
                <a:cs typeface="Arial"/>
                <a:sym typeface="Arial"/>
              </a:rPr>
              <a:t> </a:t>
            </a:r>
          </a:p>
          <a:p>
            <a:pPr defTabSz="1219170" eaLnBrk="0" fontAlgn="base" hangingPunct="0">
              <a:spcBef>
                <a:spcPct val="0"/>
              </a:spcBef>
              <a:spcAft>
                <a:spcPct val="0"/>
              </a:spcAft>
              <a:buFontTx/>
              <a:buChar char="•"/>
            </a:pPr>
            <a:r>
              <a:rPr lang="en-US" altLang="en-US" sz="1600" kern="0" dirty="0">
                <a:solidFill>
                  <a:prstClr val="black"/>
                </a:solidFill>
                <a:latin typeface="Arial" panose="020B0604020202020204" pitchFamily="34" charset="0"/>
                <a:cs typeface="Arial"/>
                <a:sym typeface="Arial"/>
              </a:rPr>
              <a:t>Find my documents about [topic]" </a:t>
            </a:r>
          </a:p>
          <a:p>
            <a:pPr defTabSz="1219170" eaLnBrk="0" fontAlgn="base" hangingPunct="0">
              <a:spcBef>
                <a:spcPct val="0"/>
              </a:spcBef>
              <a:spcAft>
                <a:spcPct val="0"/>
              </a:spcAft>
              <a:buFontTx/>
              <a:buChar char="•"/>
            </a:pPr>
            <a:r>
              <a:rPr lang="en-US" altLang="en-US" sz="1600" kern="0" dirty="0">
                <a:solidFill>
                  <a:prstClr val="black"/>
                </a:solidFill>
                <a:latin typeface="Arial" panose="020B0604020202020204" pitchFamily="34" charset="0"/>
                <a:cs typeface="Arial"/>
                <a:sym typeface="Arial"/>
              </a:rPr>
              <a:t>"Search my Drive for [keywords]" </a:t>
            </a:r>
          </a:p>
          <a:p>
            <a:pPr defTabSz="1219170" eaLnBrk="0" fontAlgn="base" hangingPunct="0">
              <a:spcBef>
                <a:spcPct val="0"/>
              </a:spcBef>
              <a:spcAft>
                <a:spcPct val="0"/>
              </a:spcAft>
              <a:buFontTx/>
              <a:buChar char="•"/>
            </a:pPr>
            <a:r>
              <a:rPr lang="en-US" altLang="en-US" sz="1600" kern="0" dirty="0">
                <a:solidFill>
                  <a:prstClr val="black"/>
                </a:solidFill>
                <a:latin typeface="Arial" panose="020B0604020202020204" pitchFamily="34" charset="0"/>
                <a:cs typeface="Arial"/>
                <a:sym typeface="Arial"/>
              </a:rPr>
              <a:t>"Show me folders related to [project]" </a:t>
            </a:r>
          </a:p>
        </p:txBody>
      </p:sp>
    </p:spTree>
    <p:extLst>
      <p:ext uri="{BB962C8B-B14F-4D97-AF65-F5344CB8AC3E}">
        <p14:creationId xmlns:p14="http://schemas.microsoft.com/office/powerpoint/2010/main" val="3243138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020" y="3988322"/>
            <a:ext cx="4848941" cy="2869679"/>
          </a:xfrm>
          <a:prstGeom prst="rect">
            <a:avLst/>
          </a:prstGeom>
        </p:spPr>
      </p:pic>
      <p:sp>
        <p:nvSpPr>
          <p:cNvPr id="3" name="object 3"/>
          <p:cNvSpPr txBox="1">
            <a:spLocks noGrp="1"/>
          </p:cNvSpPr>
          <p:nvPr>
            <p:ph type="title"/>
          </p:nvPr>
        </p:nvSpPr>
        <p:spPr>
          <a:xfrm>
            <a:off x="-26158" y="-225"/>
            <a:ext cx="5254353" cy="3826452"/>
          </a:xfrm>
          <a:prstGeom prst="rect">
            <a:avLst/>
          </a:prstGeom>
        </p:spPr>
        <p:txBody>
          <a:bodyPr vert="horz" wrap="square" lIns="0" tIns="90761" rIns="0" bIns="0" rtlCol="0" anchor="ctr">
            <a:spAutoFit/>
          </a:bodyPr>
          <a:lstStyle/>
          <a:p>
            <a:pPr marL="21167">
              <a:lnSpc>
                <a:spcPct val="100000"/>
              </a:lnSpc>
              <a:spcBef>
                <a:spcPts val="67"/>
              </a:spcBef>
            </a:pPr>
            <a:r>
              <a:rPr lang="en-US" sz="3467" spc="-191" dirty="0">
                <a:solidFill>
                  <a:srgbClr val="000000"/>
                </a:solidFill>
                <a:latin typeface="Arial Black"/>
                <a:cs typeface="Arial Black"/>
              </a:rPr>
              <a:t>Research </a:t>
            </a:r>
            <a:r>
              <a:rPr sz="3467" spc="-191" dirty="0">
                <a:solidFill>
                  <a:srgbClr val="000000"/>
                </a:solidFill>
                <a:latin typeface="Arial Black"/>
                <a:cs typeface="Arial Black"/>
              </a:rPr>
              <a:t>Models</a:t>
            </a:r>
            <a:r>
              <a:rPr sz="3467" spc="-337" dirty="0">
                <a:solidFill>
                  <a:srgbClr val="000000"/>
                </a:solidFill>
                <a:latin typeface="Arial Black"/>
                <a:cs typeface="Arial Black"/>
              </a:rPr>
              <a:t> </a:t>
            </a:r>
            <a:r>
              <a:rPr sz="3467" spc="-263" dirty="0">
                <a:solidFill>
                  <a:srgbClr val="000000"/>
                </a:solidFill>
                <a:latin typeface="Arial Black"/>
                <a:cs typeface="Arial Black"/>
              </a:rPr>
              <a:t>Can</a:t>
            </a:r>
            <a:r>
              <a:rPr sz="3467" spc="-333" dirty="0">
                <a:solidFill>
                  <a:srgbClr val="000000"/>
                </a:solidFill>
                <a:latin typeface="Arial Black"/>
                <a:cs typeface="Arial Black"/>
              </a:rPr>
              <a:t> </a:t>
            </a:r>
            <a:r>
              <a:rPr sz="3467" spc="-257" dirty="0">
                <a:solidFill>
                  <a:srgbClr val="000000"/>
                </a:solidFill>
                <a:latin typeface="Arial Black"/>
                <a:cs typeface="Arial Black"/>
              </a:rPr>
              <a:t>Create</a:t>
            </a:r>
            <a:r>
              <a:rPr sz="3467" spc="-333" dirty="0">
                <a:solidFill>
                  <a:srgbClr val="000000"/>
                </a:solidFill>
                <a:latin typeface="Arial Black"/>
                <a:cs typeface="Arial Black"/>
              </a:rPr>
              <a:t> </a:t>
            </a:r>
            <a:r>
              <a:rPr sz="3467" spc="-223" dirty="0">
                <a:solidFill>
                  <a:srgbClr val="000000"/>
                </a:solidFill>
                <a:latin typeface="Arial Black"/>
                <a:cs typeface="Arial Black"/>
              </a:rPr>
              <a:t>Charts,</a:t>
            </a:r>
            <a:r>
              <a:rPr sz="3467" spc="-333" dirty="0">
                <a:solidFill>
                  <a:srgbClr val="000000"/>
                </a:solidFill>
                <a:latin typeface="Arial Black"/>
                <a:cs typeface="Arial Black"/>
              </a:rPr>
              <a:t> </a:t>
            </a:r>
            <a:r>
              <a:rPr sz="3467" spc="-307" dirty="0">
                <a:solidFill>
                  <a:srgbClr val="000000"/>
                </a:solidFill>
                <a:latin typeface="Arial Black"/>
                <a:cs typeface="Arial Black"/>
              </a:rPr>
              <a:t>Tables,</a:t>
            </a:r>
            <a:r>
              <a:rPr sz="3467" spc="-333" dirty="0">
                <a:solidFill>
                  <a:srgbClr val="000000"/>
                </a:solidFill>
                <a:latin typeface="Arial Black"/>
                <a:cs typeface="Arial Black"/>
              </a:rPr>
              <a:t> </a:t>
            </a:r>
            <a:r>
              <a:rPr sz="3467" spc="-247" dirty="0">
                <a:solidFill>
                  <a:srgbClr val="000000"/>
                </a:solidFill>
                <a:latin typeface="Arial Black"/>
                <a:cs typeface="Arial Black"/>
              </a:rPr>
              <a:t>Graphs</a:t>
            </a:r>
            <a:r>
              <a:rPr lang="en-US" sz="3467" spc="-247" dirty="0">
                <a:solidFill>
                  <a:srgbClr val="000000"/>
                </a:solidFill>
                <a:latin typeface="Arial Black"/>
                <a:cs typeface="Arial Black"/>
              </a:rPr>
              <a:t> &amp; Data Visualizations From Data, Excel, Research Papers and Other Formats</a:t>
            </a:r>
            <a:endParaRPr sz="3467" dirty="0">
              <a:latin typeface="Arial Black"/>
              <a:cs typeface="Arial Black"/>
            </a:endParaRPr>
          </a:p>
        </p:txBody>
      </p:sp>
      <p:pic>
        <p:nvPicPr>
          <p:cNvPr id="4" name="Picture 3">
            <a:extLst>
              <a:ext uri="{FF2B5EF4-FFF2-40B4-BE49-F238E27FC236}">
                <a16:creationId xmlns:a16="http://schemas.microsoft.com/office/drawing/2014/main" id="{9C92EF66-1E60-4B64-8D51-76564BE460E3}"/>
              </a:ext>
            </a:extLst>
          </p:cNvPr>
          <p:cNvPicPr>
            <a:picLocks noChangeAspect="1"/>
          </p:cNvPicPr>
          <p:nvPr/>
        </p:nvPicPr>
        <p:blipFill>
          <a:blip r:embed="rId3"/>
          <a:stretch>
            <a:fillRect/>
          </a:stretch>
        </p:blipFill>
        <p:spPr>
          <a:xfrm>
            <a:off x="5254353" y="184333"/>
            <a:ext cx="6860627" cy="6673667"/>
          </a:xfrm>
          <a:prstGeom prst="rect">
            <a:avLst/>
          </a:prstGeom>
        </p:spPr>
      </p:pic>
      <p:sp>
        <p:nvSpPr>
          <p:cNvPr id="6" name="TextBox 5">
            <a:extLst>
              <a:ext uri="{FF2B5EF4-FFF2-40B4-BE49-F238E27FC236}">
                <a16:creationId xmlns:a16="http://schemas.microsoft.com/office/drawing/2014/main" id="{384D6DB0-D253-C33D-7A93-C370E8A45AB4}"/>
              </a:ext>
            </a:extLst>
          </p:cNvPr>
          <p:cNvSpPr txBox="1"/>
          <p:nvPr/>
        </p:nvSpPr>
        <p:spPr>
          <a:xfrm>
            <a:off x="7940842" y="5053829"/>
            <a:ext cx="1754006" cy="369332"/>
          </a:xfrm>
          <a:prstGeom prst="rect">
            <a:avLst/>
          </a:prstGeom>
          <a:noFill/>
        </p:spPr>
        <p:txBody>
          <a:bodyPr wrap="none" rtlCol="0">
            <a:spAutoFit/>
          </a:bodyPr>
          <a:lstStyle/>
          <a:p>
            <a:r>
              <a:rPr lang="en-US" dirty="0"/>
              <a:t>Claude 3 (2023)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02726" y="0"/>
            <a:ext cx="7086599" cy="6737349"/>
          </a:xfrm>
          <a:prstGeom prst="rect">
            <a:avLst/>
          </a:prstGeom>
        </p:spPr>
      </p:pic>
      <p:pic>
        <p:nvPicPr>
          <p:cNvPr id="3" name="object 3"/>
          <p:cNvPicPr/>
          <p:nvPr/>
        </p:nvPicPr>
        <p:blipFill>
          <a:blip r:embed="rId3" cstate="print"/>
          <a:srcRect b="20404"/>
          <a:stretch/>
        </p:blipFill>
        <p:spPr>
          <a:xfrm>
            <a:off x="294978" y="2120459"/>
            <a:ext cx="4451349" cy="3260063"/>
          </a:xfrm>
          <a:prstGeom prst="rect">
            <a:avLst/>
          </a:prstGeom>
        </p:spPr>
      </p:pic>
      <p:sp>
        <p:nvSpPr>
          <p:cNvPr id="4" name="object 4"/>
          <p:cNvSpPr txBox="1">
            <a:spLocks noGrp="1"/>
          </p:cNvSpPr>
          <p:nvPr>
            <p:ph type="title"/>
          </p:nvPr>
        </p:nvSpPr>
        <p:spPr>
          <a:xfrm>
            <a:off x="522001" y="102610"/>
            <a:ext cx="3977640" cy="1855466"/>
          </a:xfrm>
          <a:prstGeom prst="rect">
            <a:avLst/>
          </a:prstGeom>
        </p:spPr>
        <p:txBody>
          <a:bodyPr vert="horz" wrap="square" lIns="0" tIns="8467" rIns="0" bIns="0" rtlCol="0" anchor="ctr">
            <a:spAutoFit/>
          </a:bodyPr>
          <a:lstStyle/>
          <a:p>
            <a:pPr marL="8466" marR="3387" indent="88479">
              <a:lnSpc>
                <a:spcPct val="116399"/>
              </a:lnSpc>
              <a:spcBef>
                <a:spcPts val="67"/>
              </a:spcBef>
            </a:pPr>
            <a:r>
              <a:rPr sz="5335" spc="-339" dirty="0">
                <a:solidFill>
                  <a:srgbClr val="000000"/>
                </a:solidFill>
                <a:latin typeface="Arial Black"/>
                <a:cs typeface="Arial Black"/>
              </a:rPr>
              <a:t>Interactive </a:t>
            </a:r>
            <a:r>
              <a:rPr sz="5335" spc="-343" dirty="0">
                <a:solidFill>
                  <a:srgbClr val="000000"/>
                </a:solidFill>
                <a:latin typeface="Arial Black"/>
                <a:cs typeface="Arial Black"/>
              </a:rPr>
              <a:t>Dashboards</a:t>
            </a:r>
            <a:endParaRPr sz="5335" dirty="0">
              <a:latin typeface="Arial Black"/>
              <a:cs typeface="Arial Black"/>
            </a:endParaRPr>
          </a:p>
        </p:txBody>
      </p:sp>
      <p:sp>
        <p:nvSpPr>
          <p:cNvPr id="6" name="TextBox 5">
            <a:extLst>
              <a:ext uri="{FF2B5EF4-FFF2-40B4-BE49-F238E27FC236}">
                <a16:creationId xmlns:a16="http://schemas.microsoft.com/office/drawing/2014/main" id="{0B67290D-C86E-9ADA-2EDC-C68A61C29A58}"/>
              </a:ext>
            </a:extLst>
          </p:cNvPr>
          <p:cNvSpPr txBox="1"/>
          <p:nvPr/>
        </p:nvSpPr>
        <p:spPr>
          <a:xfrm>
            <a:off x="7950467" y="3381158"/>
            <a:ext cx="1941557" cy="369332"/>
          </a:xfrm>
          <a:prstGeom prst="rect">
            <a:avLst/>
          </a:prstGeom>
          <a:noFill/>
        </p:spPr>
        <p:txBody>
          <a:bodyPr wrap="none" rtlCol="0">
            <a:spAutoFit/>
          </a:bodyPr>
          <a:lstStyle/>
          <a:p>
            <a:r>
              <a:rPr lang="en-US" dirty="0"/>
              <a:t>Claude 3.5 (2024)</a:t>
            </a:r>
          </a:p>
        </p:txBody>
      </p:sp>
      <p:sp>
        <p:nvSpPr>
          <p:cNvPr id="8" name="TextBox 7">
            <a:extLst>
              <a:ext uri="{FF2B5EF4-FFF2-40B4-BE49-F238E27FC236}">
                <a16:creationId xmlns:a16="http://schemas.microsoft.com/office/drawing/2014/main" id="{3AD37A9F-76FC-E16C-21F8-B4F77B0F64E2}"/>
              </a:ext>
            </a:extLst>
          </p:cNvPr>
          <p:cNvSpPr txBox="1"/>
          <p:nvPr/>
        </p:nvSpPr>
        <p:spPr>
          <a:xfrm>
            <a:off x="420083" y="5380522"/>
            <a:ext cx="4181475" cy="923330"/>
          </a:xfrm>
          <a:prstGeom prst="rect">
            <a:avLst/>
          </a:prstGeom>
          <a:noFill/>
        </p:spPr>
        <p:txBody>
          <a:bodyPr wrap="square">
            <a:spAutoFit/>
          </a:bodyPr>
          <a:lstStyle/>
          <a:p>
            <a:r>
              <a:rPr lang="en-US" dirty="0">
                <a:hlinkClick r:id="rId4"/>
              </a:rPr>
              <a:t>https://claude.ai/public/artifacts</a:t>
            </a:r>
            <a:r>
              <a:rPr lang="en-US">
                <a:hlinkClick r:id="rId4"/>
              </a:rPr>
              <a:t>/2514cc6a-2e92-4fbf-9818-8077e2b45611</a:t>
            </a:r>
            <a:endParaRPr lang="en-US"/>
          </a:p>
          <a:p>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BB9-F6E3-435A-90D5-3A75AACD5388}"/>
              </a:ext>
            </a:extLst>
          </p:cNvPr>
          <p:cNvSpPr>
            <a:spLocks noGrp="1"/>
          </p:cNvSpPr>
          <p:nvPr>
            <p:ph type="ctrTitle"/>
          </p:nvPr>
        </p:nvSpPr>
        <p:spPr>
          <a:xfrm>
            <a:off x="288403" y="4137075"/>
            <a:ext cx="5807597" cy="2387600"/>
          </a:xfrm>
        </p:spPr>
        <p:txBody>
          <a:bodyPr>
            <a:normAutofit fontScale="90000"/>
          </a:bodyPr>
          <a:lstStyle/>
          <a:p>
            <a:pPr algn="l"/>
            <a:r>
              <a:rPr lang="en-US" sz="2667"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t>💡</a:t>
            </a:r>
            <a:r>
              <a:rPr lang="en-US" sz="2667" b="1" dirty="0">
                <a:solidFill>
                  <a:srgbClr val="000000"/>
                </a:solidFill>
                <a:latin typeface="Segoe UI" panose="020B0502040204020203" pitchFamily="34" charset="0"/>
                <a:ea typeface="Calibri" panose="020F0502020204030204" pitchFamily="34" charset="0"/>
              </a:rPr>
              <a:t> Top Tips for AI-Assisted Development </a:t>
            </a:r>
            <a:br>
              <a:rPr lang="en-US" sz="2667" b="1" dirty="0">
                <a:solidFill>
                  <a:srgbClr val="000000"/>
                </a:solidFill>
                <a:latin typeface="Segoe UI" panose="020B0502040204020203" pitchFamily="34" charset="0"/>
                <a:ea typeface="Calibri" panose="020F0502020204030204" pitchFamily="34" charset="0"/>
              </a:rPr>
            </a:br>
            <a:r>
              <a:rPr lang="en-US" sz="2667" b="1" dirty="0">
                <a:solidFill>
                  <a:srgbClr val="000000"/>
                </a:solidFill>
                <a:latin typeface="Segoe UI" panose="020B0502040204020203" pitchFamily="34" charset="0"/>
                <a:ea typeface="Calibri" panose="020F0502020204030204" pitchFamily="34" charset="0"/>
              </a:rPr>
              <a:t>(Vibe Coding)</a:t>
            </a:r>
            <a:br>
              <a:rPr lang="en-US" sz="2667" b="1" dirty="0">
                <a:solidFill>
                  <a:srgbClr val="000000"/>
                </a:solidFill>
                <a:latin typeface="Segoe UI" panose="020B0502040204020203" pitchFamily="34" charset="0"/>
                <a:ea typeface="Calibri" panose="020F0502020204030204" pitchFamily="34" charset="0"/>
              </a:rPr>
            </a:br>
            <a:br>
              <a:rPr lang="en-US" sz="2667" b="1" dirty="0">
                <a:solidFill>
                  <a:srgbClr val="000000"/>
                </a:solidFill>
                <a:latin typeface="Segoe UI" panose="020B0502040204020203" pitchFamily="34" charset="0"/>
                <a:ea typeface="Calibri" panose="020F0502020204030204" pitchFamily="34" charset="0"/>
              </a:rPr>
            </a:br>
            <a:r>
              <a:rPr lang="en-US" sz="2667" dirty="0">
                <a:solidFill>
                  <a:srgbClr val="000000"/>
                </a:solidFill>
                <a:latin typeface="Segoe UI" panose="020B0502040204020203" pitchFamily="34" charset="0"/>
                <a:ea typeface="Calibri" panose="020F0502020204030204" pitchFamily="34" charset="0"/>
              </a:rPr>
              <a:t>5) Triple Check for Errors/Hallucinations</a:t>
            </a:r>
            <a:br>
              <a:rPr lang="en-US" sz="2667" dirty="0">
                <a:solidFill>
                  <a:srgbClr val="000000"/>
                </a:solidFill>
                <a:latin typeface="Segoe UI" panose="020B0502040204020203" pitchFamily="34" charset="0"/>
                <a:ea typeface="Calibri" panose="020F0502020204030204" pitchFamily="34" charset="0"/>
              </a:rPr>
            </a:br>
            <a:br>
              <a:rPr lang="en-US" sz="2667" dirty="0">
                <a:solidFill>
                  <a:srgbClr val="000000"/>
                </a:solidFill>
                <a:latin typeface="Segoe UI" panose="020B0502040204020203" pitchFamily="34" charset="0"/>
                <a:ea typeface="Calibri" panose="020F0502020204030204" pitchFamily="34" charset="0"/>
              </a:rPr>
            </a:br>
            <a:r>
              <a:rPr lang="en-US" sz="2667" dirty="0">
                <a:solidFill>
                  <a:srgbClr val="000000"/>
                </a:solidFill>
                <a:latin typeface="Segoe UI" panose="020B0502040204020203" pitchFamily="34" charset="0"/>
                <a:ea typeface="Calibri" panose="020F0502020204030204" pitchFamily="34" charset="0"/>
              </a:rPr>
              <a:t>6) Go with the Flow or Vibe </a:t>
            </a:r>
            <a:br>
              <a:rPr lang="en-US" sz="2667" dirty="0">
                <a:solidFill>
                  <a:srgbClr val="000000"/>
                </a:solidFill>
                <a:latin typeface="Segoe UI" panose="020B0502040204020203" pitchFamily="34" charset="0"/>
                <a:ea typeface="Calibri" panose="020F0502020204030204" pitchFamily="34" charset="0"/>
              </a:rPr>
            </a:br>
            <a:r>
              <a:rPr lang="en-US" sz="2667" dirty="0">
                <a:solidFill>
                  <a:srgbClr val="000000"/>
                </a:solidFill>
                <a:latin typeface="Segoe UI" panose="020B0502040204020203" pitchFamily="34" charset="0"/>
                <a:ea typeface="Calibri" panose="020F0502020204030204" pitchFamily="34" charset="0"/>
              </a:rPr>
              <a:t>(these Are Probabilistic Models)</a:t>
            </a:r>
            <a:br>
              <a:rPr lang="en-US" sz="2667" dirty="0">
                <a:solidFill>
                  <a:srgbClr val="000000"/>
                </a:solidFill>
                <a:latin typeface="Segoe UI" panose="020B0502040204020203" pitchFamily="34" charset="0"/>
                <a:ea typeface="Calibri" panose="020F0502020204030204" pitchFamily="34" charset="0"/>
              </a:rPr>
            </a:br>
            <a:br>
              <a:rPr lang="en-US" sz="2667" dirty="0">
                <a:solidFill>
                  <a:srgbClr val="000000"/>
                </a:solidFill>
                <a:latin typeface="Segoe UI" panose="020B0502040204020203" pitchFamily="34" charset="0"/>
                <a:ea typeface="Calibri" panose="020F0502020204030204" pitchFamily="34" charset="0"/>
              </a:rPr>
            </a:br>
            <a:r>
              <a:rPr lang="en-US" sz="2667" dirty="0">
                <a:solidFill>
                  <a:srgbClr val="000000"/>
                </a:solidFill>
                <a:latin typeface="Segoe UI" panose="020B0502040204020203" pitchFamily="34" charset="0"/>
                <a:ea typeface="Calibri" panose="020F0502020204030204" pitchFamily="34" charset="0"/>
              </a:rPr>
              <a:t>*Go with the Vibe. </a:t>
            </a:r>
            <a:br>
              <a:rPr lang="en-US" sz="2667" dirty="0">
                <a:solidFill>
                  <a:srgbClr val="000000"/>
                </a:solidFill>
                <a:latin typeface="Segoe UI" panose="020B0502040204020203" pitchFamily="34" charset="0"/>
                <a:ea typeface="Calibri" panose="020F0502020204030204" pitchFamily="34" charset="0"/>
              </a:rPr>
            </a:br>
            <a:r>
              <a:rPr lang="en-US" sz="2667" dirty="0">
                <a:solidFill>
                  <a:srgbClr val="000000"/>
                </a:solidFill>
                <a:latin typeface="Segoe UI" panose="020B0502040204020203" pitchFamily="34" charset="0"/>
                <a:ea typeface="Calibri" panose="020F0502020204030204" pitchFamily="34" charset="0"/>
              </a:rPr>
              <a:t>You are Not Inventing Microsoft but lowering the barrier for prototyping, open source tooling and strategic capabilities</a:t>
            </a:r>
            <a:br>
              <a:rPr lang="en-US" sz="2667" dirty="0">
                <a:solidFill>
                  <a:srgbClr val="000000"/>
                </a:solidFill>
                <a:latin typeface="Segoe UI" panose="020B0502040204020203" pitchFamily="34" charset="0"/>
                <a:ea typeface="Calibri" panose="020F0502020204030204" pitchFamily="34" charset="0"/>
              </a:rPr>
            </a:br>
            <a:br>
              <a:rPr lang="en-US" sz="2667" dirty="0">
                <a:solidFill>
                  <a:srgbClr val="000000"/>
                </a:solidFill>
                <a:latin typeface="Segoe UI" panose="020B0502040204020203" pitchFamily="34" charset="0"/>
                <a:ea typeface="Calibri" panose="020F0502020204030204" pitchFamily="34" charset="0"/>
              </a:rPr>
            </a:br>
            <a:r>
              <a:rPr lang="en-US" sz="2667" dirty="0">
                <a:solidFill>
                  <a:srgbClr val="000000"/>
                </a:solidFill>
                <a:latin typeface="Segoe UI" panose="020B0502040204020203" pitchFamily="34" charset="0"/>
                <a:ea typeface="Calibri" panose="020F0502020204030204" pitchFamily="34" charset="0"/>
              </a:rPr>
              <a:t>* Use your creative research superpowers and human intuition</a:t>
            </a:r>
            <a:br>
              <a:rPr lang="en-US" sz="2667"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endParaRPr lang="en-US" sz="1600" dirty="0"/>
          </a:p>
        </p:txBody>
      </p:sp>
      <p:pic>
        <p:nvPicPr>
          <p:cNvPr id="3" name="Picture 2">
            <a:extLst>
              <a:ext uri="{FF2B5EF4-FFF2-40B4-BE49-F238E27FC236}">
                <a16:creationId xmlns:a16="http://schemas.microsoft.com/office/drawing/2014/main" id="{A52D7200-B9FA-4C96-BEF6-D95B2AA134D2}"/>
              </a:ext>
            </a:extLst>
          </p:cNvPr>
          <p:cNvPicPr>
            <a:picLocks noChangeAspect="1"/>
          </p:cNvPicPr>
          <p:nvPr/>
        </p:nvPicPr>
        <p:blipFill>
          <a:blip r:embed="rId2"/>
          <a:stretch>
            <a:fillRect/>
          </a:stretch>
        </p:blipFill>
        <p:spPr>
          <a:xfrm>
            <a:off x="6116133" y="1898216"/>
            <a:ext cx="5787465" cy="3061569"/>
          </a:xfrm>
          <a:prstGeom prst="rect">
            <a:avLst/>
          </a:prstGeom>
        </p:spPr>
      </p:pic>
    </p:spTree>
    <p:extLst>
      <p:ext uri="{BB962C8B-B14F-4D97-AF65-F5344CB8AC3E}">
        <p14:creationId xmlns:p14="http://schemas.microsoft.com/office/powerpoint/2010/main" val="2441354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891E9E-AEFE-4223-8456-64BE6E11E039}"/>
              </a:ext>
            </a:extLst>
          </p:cNvPr>
          <p:cNvPicPr>
            <a:picLocks noChangeAspect="1"/>
          </p:cNvPicPr>
          <p:nvPr/>
        </p:nvPicPr>
        <p:blipFill>
          <a:blip r:embed="rId2"/>
          <a:stretch>
            <a:fillRect/>
          </a:stretch>
        </p:blipFill>
        <p:spPr>
          <a:xfrm>
            <a:off x="6336197" y="0"/>
            <a:ext cx="5855804" cy="6858000"/>
          </a:xfrm>
          <a:prstGeom prst="rect">
            <a:avLst/>
          </a:prstGeom>
        </p:spPr>
      </p:pic>
      <p:sp>
        <p:nvSpPr>
          <p:cNvPr id="6" name="TextBox 5">
            <a:extLst>
              <a:ext uri="{FF2B5EF4-FFF2-40B4-BE49-F238E27FC236}">
                <a16:creationId xmlns:a16="http://schemas.microsoft.com/office/drawing/2014/main" id="{EE6AAD0A-CCF2-4B2A-8639-44D2B5DE1A82}"/>
              </a:ext>
            </a:extLst>
          </p:cNvPr>
          <p:cNvSpPr txBox="1"/>
          <p:nvPr/>
        </p:nvSpPr>
        <p:spPr>
          <a:xfrm>
            <a:off x="141873" y="433308"/>
            <a:ext cx="6096000" cy="2965555"/>
          </a:xfrm>
          <a:prstGeom prst="rect">
            <a:avLst/>
          </a:prstGeom>
          <a:noFill/>
        </p:spPr>
        <p:txBody>
          <a:bodyPr wrap="square">
            <a:spAutoFit/>
          </a:bodyPr>
          <a:lstStyle/>
          <a:p>
            <a:pPr defTabSz="1219170">
              <a:buClr>
                <a:srgbClr val="000000"/>
              </a:buClr>
            </a:pPr>
            <a:r>
              <a:rPr lang="en-US" sz="1867" b="1" kern="0" dirty="0">
                <a:solidFill>
                  <a:srgbClr val="000000"/>
                </a:solidFill>
                <a:latin typeface="Arial"/>
                <a:cs typeface="Arial"/>
                <a:sym typeface="Arial"/>
              </a:rPr>
              <a:t>Prompt: Could you redo this dashboard  for California and highlight San Francisco and also find research data and appropriate data sets and create an equally or better data driven dashboard with current notes on the data sources. Double Check the Sources.  </a:t>
            </a:r>
          </a:p>
          <a:p>
            <a:pPr defTabSz="1219170">
              <a:buClr>
                <a:srgbClr val="000000"/>
              </a:buClr>
            </a:pPr>
            <a:endParaRPr lang="en-US" sz="1867" b="1" kern="0" dirty="0">
              <a:solidFill>
                <a:srgbClr val="000000"/>
              </a:solidFill>
              <a:latin typeface="Arial"/>
              <a:cs typeface="Arial"/>
              <a:sym typeface="Arial"/>
            </a:endParaRPr>
          </a:p>
          <a:p>
            <a:pPr defTabSz="1219170">
              <a:buClr>
                <a:srgbClr val="000000"/>
              </a:buClr>
            </a:pPr>
            <a:r>
              <a:rPr lang="en-US" sz="1867" b="1" kern="0" dirty="0">
                <a:solidFill>
                  <a:srgbClr val="000000"/>
                </a:solidFill>
                <a:latin typeface="Arial"/>
                <a:cs typeface="Arial"/>
                <a:sym typeface="Arial"/>
                <a:hlinkClick r:id="rId3"/>
              </a:rPr>
              <a:t>https://claude.ai/public/artifacts/2826c896-dd84-4309-9741-202f2fc65c0b</a:t>
            </a:r>
            <a:r>
              <a:rPr lang="en-US" sz="1867" b="1" kern="0" dirty="0">
                <a:solidFill>
                  <a:srgbClr val="000000"/>
                </a:solidFill>
                <a:latin typeface="Arial"/>
                <a:cs typeface="Arial"/>
                <a:sym typeface="Arial"/>
              </a:rPr>
              <a:t>  </a:t>
            </a:r>
          </a:p>
          <a:p>
            <a:pPr defTabSz="1219170">
              <a:buClr>
                <a:srgbClr val="000000"/>
              </a:buClr>
            </a:pPr>
            <a:endParaRPr lang="en-US" sz="1867"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C643E530-02CB-4BC7-964F-70F511725DD7}"/>
              </a:ext>
            </a:extLst>
          </p:cNvPr>
          <p:cNvPicPr>
            <a:picLocks noChangeAspect="1"/>
          </p:cNvPicPr>
          <p:nvPr/>
        </p:nvPicPr>
        <p:blipFill>
          <a:blip r:embed="rId4"/>
          <a:stretch>
            <a:fillRect/>
          </a:stretch>
        </p:blipFill>
        <p:spPr>
          <a:xfrm>
            <a:off x="1017431" y="3598309"/>
            <a:ext cx="3893575" cy="1888091"/>
          </a:xfrm>
          <a:prstGeom prst="rect">
            <a:avLst/>
          </a:prstGeom>
        </p:spPr>
      </p:pic>
      <p:sp>
        <p:nvSpPr>
          <p:cNvPr id="3" name="TextBox 2">
            <a:extLst>
              <a:ext uri="{FF2B5EF4-FFF2-40B4-BE49-F238E27FC236}">
                <a16:creationId xmlns:a16="http://schemas.microsoft.com/office/drawing/2014/main" id="{8F422129-CE02-7045-D002-1C8AE4967DE8}"/>
              </a:ext>
            </a:extLst>
          </p:cNvPr>
          <p:cNvSpPr txBox="1"/>
          <p:nvPr/>
        </p:nvSpPr>
        <p:spPr>
          <a:xfrm>
            <a:off x="1542197" y="6277970"/>
            <a:ext cx="1843774" cy="369332"/>
          </a:xfrm>
          <a:prstGeom prst="rect">
            <a:avLst/>
          </a:prstGeom>
          <a:noFill/>
        </p:spPr>
        <p:txBody>
          <a:bodyPr wrap="none" rtlCol="0">
            <a:spAutoFit/>
          </a:bodyPr>
          <a:lstStyle/>
          <a:p>
            <a:r>
              <a:rPr lang="en-US" b="1" dirty="0"/>
              <a:t>Claude 4.5 2025</a:t>
            </a:r>
          </a:p>
        </p:txBody>
      </p:sp>
    </p:spTree>
    <p:extLst>
      <p:ext uri="{BB962C8B-B14F-4D97-AF65-F5344CB8AC3E}">
        <p14:creationId xmlns:p14="http://schemas.microsoft.com/office/powerpoint/2010/main" val="422162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7">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524000"/>
            <a:ext cx="11684000" cy="1016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AI- Assisted Development: </a:t>
            </a:r>
            <a:br>
              <a:rPr lang="en-US" sz="3600" b="1" dirty="0">
                <a:solidFill>
                  <a:srgbClr val="B01F23"/>
                </a:solidFill>
                <a:latin typeface="Arial" panose="020B0604020202020204" pitchFamily="34" charset="0"/>
                <a:ea typeface="Verdana" panose="020B0604030504040204" pitchFamily="34" charset="0"/>
                <a:cs typeface="Noto Sans SC" pitchFamily="34" charset="-120"/>
              </a:rPr>
            </a:br>
            <a:r>
              <a:rPr lang="en-US" sz="3600" b="1" dirty="0">
                <a:solidFill>
                  <a:srgbClr val="B01F23"/>
                </a:solidFill>
                <a:latin typeface="Arial" panose="020B0604020202020204" pitchFamily="34" charset="0"/>
                <a:ea typeface="Verdana" panose="020B0604030504040204" pitchFamily="34" charset="0"/>
                <a:cs typeface="Noto Sans SC" pitchFamily="34" charset="-120"/>
              </a:rPr>
              <a:t>Lowering Barriers, Accelerating Innovation</a:t>
            </a:r>
            <a:endParaRPr lang="en-US" sz="1600" dirty="0">
              <a:latin typeface="Arial" panose="020B0604020202020204" pitchFamily="34" charset="0"/>
            </a:endParaRPr>
          </a:p>
        </p:txBody>
      </p:sp>
      <p:sp>
        <p:nvSpPr>
          <p:cNvPr id="4" name="Shape 1"/>
          <p:cNvSpPr/>
          <p:nvPr/>
        </p:nvSpPr>
        <p:spPr>
          <a:xfrm>
            <a:off x="1531011" y="3124200"/>
            <a:ext cx="1016000" cy="1016000"/>
          </a:xfrm>
          <a:custGeom>
            <a:avLst/>
            <a:gdLst/>
            <a:ahLst/>
            <a:cxnLst/>
            <a:rect l="l" t="t" r="r" b="b"/>
            <a:pathLst>
              <a:path w="1016000" h="1016000">
                <a:moveTo>
                  <a:pt x="508000" y="0"/>
                </a:moveTo>
                <a:lnTo>
                  <a:pt x="508000" y="0"/>
                </a:lnTo>
                <a:cubicBezTo>
                  <a:pt x="788373" y="0"/>
                  <a:pt x="1016000" y="227627"/>
                  <a:pt x="1016000" y="508000"/>
                </a:cubicBezTo>
                <a:lnTo>
                  <a:pt x="1016000" y="508000"/>
                </a:lnTo>
                <a:cubicBezTo>
                  <a:pt x="1016000" y="788373"/>
                  <a:pt x="788373" y="1016000"/>
                  <a:pt x="508000" y="1016000"/>
                </a:cubicBezTo>
                <a:lnTo>
                  <a:pt x="508000" y="1016000"/>
                </a:lnTo>
                <a:cubicBezTo>
                  <a:pt x="227627" y="1016000"/>
                  <a:pt x="0" y="788373"/>
                  <a:pt x="0" y="508000"/>
                </a:cubicBezTo>
                <a:lnTo>
                  <a:pt x="0" y="508000"/>
                </a:lnTo>
                <a:cubicBezTo>
                  <a:pt x="0" y="227627"/>
                  <a:pt x="227627" y="0"/>
                  <a:pt x="508000" y="0"/>
                </a:cubicBezTo>
                <a:close/>
              </a:path>
            </a:pathLst>
          </a:custGeom>
          <a:solidFill>
            <a:srgbClr val="B01F23">
              <a:alpha val="12549"/>
            </a:srgbClr>
          </a:solidFill>
          <a:ln/>
        </p:spPr>
        <p:txBody>
          <a:bodyPr/>
          <a:lstStyle/>
          <a:p>
            <a:endParaRPr lang="en-US" dirty="0">
              <a:latin typeface="Arial" panose="020B0604020202020204" pitchFamily="34" charset="0"/>
            </a:endParaRPr>
          </a:p>
        </p:txBody>
      </p:sp>
      <p:sp>
        <p:nvSpPr>
          <p:cNvPr id="5" name="Shape 2"/>
          <p:cNvSpPr/>
          <p:nvPr/>
        </p:nvSpPr>
        <p:spPr>
          <a:xfrm>
            <a:off x="1810412" y="3403600"/>
            <a:ext cx="457200" cy="457200"/>
          </a:xfrm>
          <a:custGeom>
            <a:avLst/>
            <a:gdLst/>
            <a:ahLst/>
            <a:cxnLst/>
            <a:rect l="l" t="t" r="r" b="b"/>
            <a:pathLst>
              <a:path w="457200" h="457200">
                <a:moveTo>
                  <a:pt x="114300" y="285750"/>
                </a:moveTo>
                <a:lnTo>
                  <a:pt x="21878" y="285750"/>
                </a:lnTo>
                <a:cubicBezTo>
                  <a:pt x="-357" y="285750"/>
                  <a:pt x="-14020" y="261551"/>
                  <a:pt x="-2590" y="242441"/>
                </a:cubicBezTo>
                <a:lnTo>
                  <a:pt x="44648" y="163681"/>
                </a:lnTo>
                <a:cubicBezTo>
                  <a:pt x="52417" y="150733"/>
                  <a:pt x="66348" y="142875"/>
                  <a:pt x="81439" y="142875"/>
                </a:cubicBezTo>
                <a:lnTo>
                  <a:pt x="166271" y="142875"/>
                </a:lnTo>
                <a:cubicBezTo>
                  <a:pt x="234226" y="27771"/>
                  <a:pt x="335578" y="21967"/>
                  <a:pt x="403354" y="31879"/>
                </a:cubicBezTo>
                <a:cubicBezTo>
                  <a:pt x="414784" y="33576"/>
                  <a:pt x="423714" y="42505"/>
                  <a:pt x="425321" y="53846"/>
                </a:cubicBezTo>
                <a:cubicBezTo>
                  <a:pt x="435233" y="121622"/>
                  <a:pt x="429429" y="222974"/>
                  <a:pt x="314325" y="290929"/>
                </a:cubicBezTo>
                <a:lnTo>
                  <a:pt x="314325" y="375761"/>
                </a:lnTo>
                <a:cubicBezTo>
                  <a:pt x="314325" y="390852"/>
                  <a:pt x="306467" y="404783"/>
                  <a:pt x="293519" y="412552"/>
                </a:cubicBezTo>
                <a:lnTo>
                  <a:pt x="214759" y="459790"/>
                </a:lnTo>
                <a:cubicBezTo>
                  <a:pt x="195739" y="471220"/>
                  <a:pt x="171450" y="457468"/>
                  <a:pt x="171450" y="435322"/>
                </a:cubicBezTo>
                <a:lnTo>
                  <a:pt x="171450" y="342900"/>
                </a:lnTo>
                <a:cubicBezTo>
                  <a:pt x="171450" y="311378"/>
                  <a:pt x="145822" y="285750"/>
                  <a:pt x="114300" y="285750"/>
                </a:cubicBezTo>
                <a:lnTo>
                  <a:pt x="114211" y="285750"/>
                </a:lnTo>
                <a:close/>
                <a:moveTo>
                  <a:pt x="357188" y="142875"/>
                </a:moveTo>
                <a:cubicBezTo>
                  <a:pt x="357188" y="119219"/>
                  <a:pt x="337981" y="100013"/>
                  <a:pt x="314325" y="100013"/>
                </a:cubicBezTo>
                <a:cubicBezTo>
                  <a:pt x="290669" y="100013"/>
                  <a:pt x="271463" y="119219"/>
                  <a:pt x="271463" y="142875"/>
                </a:cubicBezTo>
                <a:cubicBezTo>
                  <a:pt x="271463" y="166531"/>
                  <a:pt x="290669" y="185738"/>
                  <a:pt x="314325" y="185738"/>
                </a:cubicBezTo>
                <a:cubicBezTo>
                  <a:pt x="337981" y="185738"/>
                  <a:pt x="357188" y="166531"/>
                  <a:pt x="357188" y="142875"/>
                </a:cubicBezTo>
                <a:close/>
              </a:path>
            </a:pathLst>
          </a:custGeom>
          <a:solidFill>
            <a:srgbClr val="B01F23"/>
          </a:solidFill>
          <a:ln/>
        </p:spPr>
        <p:txBody>
          <a:bodyPr/>
          <a:lstStyle/>
          <a:p>
            <a:endParaRPr lang="en-US" dirty="0">
              <a:latin typeface="Arial" panose="020B0604020202020204" pitchFamily="34" charset="0"/>
            </a:endParaRPr>
          </a:p>
        </p:txBody>
      </p:sp>
      <p:sp>
        <p:nvSpPr>
          <p:cNvPr id="6" name="Text 3"/>
          <p:cNvSpPr/>
          <p:nvPr/>
        </p:nvSpPr>
        <p:spPr>
          <a:xfrm>
            <a:off x="811345" y="4292600"/>
            <a:ext cx="24511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Rapid Prototyping</a:t>
            </a:r>
            <a:endParaRPr lang="en-US" sz="1600" dirty="0">
              <a:latin typeface="Arial" panose="020B0604020202020204" pitchFamily="34" charset="0"/>
            </a:endParaRPr>
          </a:p>
        </p:txBody>
      </p:sp>
      <p:sp>
        <p:nvSpPr>
          <p:cNvPr id="7" name="Text 4"/>
          <p:cNvSpPr/>
          <p:nvPr/>
        </p:nvSpPr>
        <p:spPr>
          <a:xfrm>
            <a:off x="588402" y="5181600"/>
            <a:ext cx="29210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Create applications through conversational interfaces.</a:t>
            </a:r>
          </a:p>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Apps, Data  Visualization</a:t>
            </a:r>
          </a:p>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Not Massive Operating Systems</a:t>
            </a:r>
            <a:b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1000-3000 lines of code</a:t>
            </a:r>
            <a:endParaRPr lang="en-US" sz="1600" dirty="0">
              <a:latin typeface="Arial" panose="020B0604020202020204" pitchFamily="34" charset="0"/>
            </a:endParaRPr>
          </a:p>
        </p:txBody>
      </p:sp>
      <p:sp>
        <p:nvSpPr>
          <p:cNvPr id="8" name="Shape 5"/>
          <p:cNvSpPr/>
          <p:nvPr/>
        </p:nvSpPr>
        <p:spPr>
          <a:xfrm>
            <a:off x="5486268" y="2946400"/>
            <a:ext cx="1219200" cy="1219200"/>
          </a:xfrm>
          <a:custGeom>
            <a:avLst/>
            <a:gdLst/>
            <a:ahLst/>
            <a:cxnLst/>
            <a:rect l="l" t="t" r="r" b="b"/>
            <a:pathLst>
              <a:path w="1219200" h="1219200">
                <a:moveTo>
                  <a:pt x="609600" y="0"/>
                </a:moveTo>
                <a:lnTo>
                  <a:pt x="609600" y="0"/>
                </a:lnTo>
                <a:cubicBezTo>
                  <a:pt x="946047" y="0"/>
                  <a:pt x="1219200" y="273153"/>
                  <a:pt x="1219200" y="609600"/>
                </a:cubicBezTo>
                <a:lnTo>
                  <a:pt x="1219200" y="609600"/>
                </a:lnTo>
                <a:cubicBezTo>
                  <a:pt x="1219200" y="946047"/>
                  <a:pt x="946047" y="1219200"/>
                  <a:pt x="609600" y="1219200"/>
                </a:cubicBezTo>
                <a:lnTo>
                  <a:pt x="609600" y="1219200"/>
                </a:lnTo>
                <a:cubicBezTo>
                  <a:pt x="273153" y="1219200"/>
                  <a:pt x="0" y="946047"/>
                  <a:pt x="0" y="609600"/>
                </a:cubicBezTo>
                <a:lnTo>
                  <a:pt x="0" y="609600"/>
                </a:lnTo>
                <a:cubicBezTo>
                  <a:pt x="0" y="273153"/>
                  <a:pt x="273153" y="0"/>
                  <a:pt x="609600" y="0"/>
                </a:cubicBezTo>
                <a:close/>
              </a:path>
            </a:pathLst>
          </a:custGeom>
          <a:solidFill>
            <a:srgbClr val="C78B3E">
              <a:alpha val="12549"/>
            </a:srgbClr>
          </a:solidFill>
          <a:ln/>
        </p:spPr>
        <p:txBody>
          <a:bodyPr/>
          <a:lstStyle/>
          <a:p>
            <a:endParaRPr lang="en-US" dirty="0">
              <a:latin typeface="Arial" panose="020B0604020202020204" pitchFamily="34" charset="0"/>
            </a:endParaRPr>
          </a:p>
        </p:txBody>
      </p:sp>
      <p:sp>
        <p:nvSpPr>
          <p:cNvPr id="9" name="Shape 6"/>
          <p:cNvSpPr/>
          <p:nvPr/>
        </p:nvSpPr>
        <p:spPr>
          <a:xfrm>
            <a:off x="5714868" y="3251200"/>
            <a:ext cx="762000" cy="609600"/>
          </a:xfrm>
          <a:custGeom>
            <a:avLst/>
            <a:gdLst/>
            <a:ahLst/>
            <a:cxnLst/>
            <a:rect l="l" t="t" r="r" b="b"/>
            <a:pathLst>
              <a:path w="762000" h="609600">
                <a:moveTo>
                  <a:pt x="495181" y="250627"/>
                </a:moveTo>
                <a:cubicBezTo>
                  <a:pt x="509707" y="246698"/>
                  <a:pt x="524947" y="253603"/>
                  <a:pt x="531495" y="267057"/>
                </a:cubicBezTo>
                <a:lnTo>
                  <a:pt x="553641" y="311825"/>
                </a:lnTo>
                <a:cubicBezTo>
                  <a:pt x="565904" y="313492"/>
                  <a:pt x="577929" y="316825"/>
                  <a:pt x="589240" y="321469"/>
                </a:cubicBezTo>
                <a:lnTo>
                  <a:pt x="630912" y="293727"/>
                </a:lnTo>
                <a:cubicBezTo>
                  <a:pt x="643414" y="285393"/>
                  <a:pt x="659963" y="287060"/>
                  <a:pt x="670560" y="297656"/>
                </a:cubicBezTo>
                <a:lnTo>
                  <a:pt x="693420" y="320516"/>
                </a:lnTo>
                <a:cubicBezTo>
                  <a:pt x="704017" y="331113"/>
                  <a:pt x="705683" y="347782"/>
                  <a:pt x="697349" y="360164"/>
                </a:cubicBezTo>
                <a:lnTo>
                  <a:pt x="669608" y="401717"/>
                </a:lnTo>
                <a:cubicBezTo>
                  <a:pt x="671870" y="407313"/>
                  <a:pt x="673894" y="413147"/>
                  <a:pt x="675561" y="419219"/>
                </a:cubicBezTo>
                <a:cubicBezTo>
                  <a:pt x="677228" y="425291"/>
                  <a:pt x="678299" y="431244"/>
                  <a:pt x="679133" y="437317"/>
                </a:cubicBezTo>
                <a:lnTo>
                  <a:pt x="724019" y="459462"/>
                </a:lnTo>
                <a:cubicBezTo>
                  <a:pt x="737473" y="466130"/>
                  <a:pt x="744379" y="481370"/>
                  <a:pt x="740450" y="495776"/>
                </a:cubicBezTo>
                <a:lnTo>
                  <a:pt x="732115" y="526971"/>
                </a:lnTo>
                <a:cubicBezTo>
                  <a:pt x="728186" y="541377"/>
                  <a:pt x="714732" y="551140"/>
                  <a:pt x="699730" y="550188"/>
                </a:cubicBezTo>
                <a:lnTo>
                  <a:pt x="649724" y="546973"/>
                </a:lnTo>
                <a:cubicBezTo>
                  <a:pt x="642223" y="556617"/>
                  <a:pt x="633532" y="565547"/>
                  <a:pt x="623649" y="573167"/>
                </a:cubicBezTo>
                <a:lnTo>
                  <a:pt x="626864" y="623054"/>
                </a:lnTo>
                <a:cubicBezTo>
                  <a:pt x="627817" y="638056"/>
                  <a:pt x="618053" y="651629"/>
                  <a:pt x="603647" y="655439"/>
                </a:cubicBezTo>
                <a:lnTo>
                  <a:pt x="572453" y="663773"/>
                </a:lnTo>
                <a:cubicBezTo>
                  <a:pt x="557927" y="667702"/>
                  <a:pt x="542806" y="660797"/>
                  <a:pt x="536138" y="647343"/>
                </a:cubicBezTo>
                <a:lnTo>
                  <a:pt x="513993" y="602575"/>
                </a:lnTo>
                <a:cubicBezTo>
                  <a:pt x="501729" y="600908"/>
                  <a:pt x="489704" y="597575"/>
                  <a:pt x="478393" y="592931"/>
                </a:cubicBezTo>
                <a:lnTo>
                  <a:pt x="436721" y="620673"/>
                </a:lnTo>
                <a:cubicBezTo>
                  <a:pt x="424220" y="629007"/>
                  <a:pt x="407670" y="627340"/>
                  <a:pt x="397073" y="616744"/>
                </a:cubicBezTo>
                <a:lnTo>
                  <a:pt x="374213" y="593884"/>
                </a:lnTo>
                <a:cubicBezTo>
                  <a:pt x="363617" y="583287"/>
                  <a:pt x="361950" y="566738"/>
                  <a:pt x="370284" y="554236"/>
                </a:cubicBezTo>
                <a:lnTo>
                  <a:pt x="398026" y="512564"/>
                </a:lnTo>
                <a:cubicBezTo>
                  <a:pt x="395764" y="506968"/>
                  <a:pt x="393740" y="501134"/>
                  <a:pt x="392073" y="495062"/>
                </a:cubicBezTo>
                <a:cubicBezTo>
                  <a:pt x="390406" y="488990"/>
                  <a:pt x="389334" y="482918"/>
                  <a:pt x="388501" y="476964"/>
                </a:cubicBezTo>
                <a:lnTo>
                  <a:pt x="343614" y="454819"/>
                </a:lnTo>
                <a:cubicBezTo>
                  <a:pt x="330160" y="448151"/>
                  <a:pt x="323374" y="432911"/>
                  <a:pt x="327184" y="418505"/>
                </a:cubicBezTo>
                <a:lnTo>
                  <a:pt x="335518" y="387310"/>
                </a:lnTo>
                <a:cubicBezTo>
                  <a:pt x="339447" y="372904"/>
                  <a:pt x="352901" y="363141"/>
                  <a:pt x="367903" y="364093"/>
                </a:cubicBezTo>
                <a:lnTo>
                  <a:pt x="417790" y="367308"/>
                </a:lnTo>
                <a:cubicBezTo>
                  <a:pt x="425291" y="357664"/>
                  <a:pt x="433983" y="348734"/>
                  <a:pt x="443865" y="341114"/>
                </a:cubicBezTo>
                <a:lnTo>
                  <a:pt x="440650" y="291346"/>
                </a:lnTo>
                <a:cubicBezTo>
                  <a:pt x="439698" y="276344"/>
                  <a:pt x="449461" y="262771"/>
                  <a:pt x="463867" y="258961"/>
                </a:cubicBezTo>
                <a:lnTo>
                  <a:pt x="495062" y="250627"/>
                </a:lnTo>
                <a:close/>
                <a:moveTo>
                  <a:pt x="533876" y="404813"/>
                </a:moveTo>
                <a:cubicBezTo>
                  <a:pt x="504963" y="404845"/>
                  <a:pt x="481515" y="428346"/>
                  <a:pt x="481548" y="457260"/>
                </a:cubicBezTo>
                <a:cubicBezTo>
                  <a:pt x="481581" y="486173"/>
                  <a:pt x="505082" y="509620"/>
                  <a:pt x="533995" y="509588"/>
                </a:cubicBezTo>
                <a:cubicBezTo>
                  <a:pt x="562909" y="509555"/>
                  <a:pt x="586356" y="486054"/>
                  <a:pt x="586323" y="457140"/>
                </a:cubicBezTo>
                <a:cubicBezTo>
                  <a:pt x="586290" y="428227"/>
                  <a:pt x="562790" y="404780"/>
                  <a:pt x="533876" y="404813"/>
                </a:cubicBezTo>
                <a:close/>
                <a:moveTo>
                  <a:pt x="267772" y="-54173"/>
                </a:moveTo>
                <a:lnTo>
                  <a:pt x="298966" y="-45839"/>
                </a:lnTo>
                <a:cubicBezTo>
                  <a:pt x="313373" y="-41910"/>
                  <a:pt x="323136" y="-28337"/>
                  <a:pt x="322183" y="-13454"/>
                </a:cubicBezTo>
                <a:lnTo>
                  <a:pt x="318968" y="36314"/>
                </a:lnTo>
                <a:cubicBezTo>
                  <a:pt x="328851" y="43934"/>
                  <a:pt x="337542" y="52745"/>
                  <a:pt x="345043" y="62508"/>
                </a:cubicBezTo>
                <a:lnTo>
                  <a:pt x="395049" y="59293"/>
                </a:lnTo>
                <a:cubicBezTo>
                  <a:pt x="409932" y="58341"/>
                  <a:pt x="423505" y="68104"/>
                  <a:pt x="427434" y="82510"/>
                </a:cubicBezTo>
                <a:lnTo>
                  <a:pt x="435769" y="113705"/>
                </a:lnTo>
                <a:cubicBezTo>
                  <a:pt x="439579" y="128111"/>
                  <a:pt x="432792" y="143351"/>
                  <a:pt x="419338" y="150019"/>
                </a:cubicBezTo>
                <a:lnTo>
                  <a:pt x="374452" y="172164"/>
                </a:lnTo>
                <a:cubicBezTo>
                  <a:pt x="373618" y="178237"/>
                  <a:pt x="372428" y="184309"/>
                  <a:pt x="370880" y="190262"/>
                </a:cubicBezTo>
                <a:cubicBezTo>
                  <a:pt x="369332" y="196215"/>
                  <a:pt x="367189" y="202168"/>
                  <a:pt x="364927" y="207764"/>
                </a:cubicBezTo>
                <a:lnTo>
                  <a:pt x="392668" y="249436"/>
                </a:lnTo>
                <a:cubicBezTo>
                  <a:pt x="401003" y="261937"/>
                  <a:pt x="399336" y="278487"/>
                  <a:pt x="388739" y="289084"/>
                </a:cubicBezTo>
                <a:lnTo>
                  <a:pt x="365879" y="311944"/>
                </a:lnTo>
                <a:cubicBezTo>
                  <a:pt x="355283" y="322540"/>
                  <a:pt x="338733" y="324207"/>
                  <a:pt x="326231" y="315873"/>
                </a:cubicBezTo>
                <a:lnTo>
                  <a:pt x="284559" y="288131"/>
                </a:lnTo>
                <a:cubicBezTo>
                  <a:pt x="273248" y="292775"/>
                  <a:pt x="261223" y="296108"/>
                  <a:pt x="248960" y="297775"/>
                </a:cubicBezTo>
                <a:lnTo>
                  <a:pt x="226814" y="342543"/>
                </a:lnTo>
                <a:cubicBezTo>
                  <a:pt x="220147" y="355997"/>
                  <a:pt x="204907" y="362783"/>
                  <a:pt x="190500" y="358973"/>
                </a:cubicBezTo>
                <a:lnTo>
                  <a:pt x="159306" y="350639"/>
                </a:lnTo>
                <a:cubicBezTo>
                  <a:pt x="144780" y="346710"/>
                  <a:pt x="135136" y="333137"/>
                  <a:pt x="136088" y="318254"/>
                </a:cubicBezTo>
                <a:lnTo>
                  <a:pt x="139303" y="268367"/>
                </a:lnTo>
                <a:cubicBezTo>
                  <a:pt x="129421" y="260747"/>
                  <a:pt x="120729" y="251936"/>
                  <a:pt x="113228" y="242173"/>
                </a:cubicBezTo>
                <a:lnTo>
                  <a:pt x="63222" y="245388"/>
                </a:lnTo>
                <a:cubicBezTo>
                  <a:pt x="48339" y="246340"/>
                  <a:pt x="34766" y="236577"/>
                  <a:pt x="30837" y="222171"/>
                </a:cubicBezTo>
                <a:lnTo>
                  <a:pt x="22503" y="190976"/>
                </a:lnTo>
                <a:cubicBezTo>
                  <a:pt x="18693" y="176570"/>
                  <a:pt x="25479" y="161330"/>
                  <a:pt x="38933" y="154662"/>
                </a:cubicBezTo>
                <a:lnTo>
                  <a:pt x="83820" y="132517"/>
                </a:lnTo>
                <a:cubicBezTo>
                  <a:pt x="84653" y="126444"/>
                  <a:pt x="85844" y="120491"/>
                  <a:pt x="87392" y="114419"/>
                </a:cubicBezTo>
                <a:cubicBezTo>
                  <a:pt x="89059" y="108347"/>
                  <a:pt x="90964" y="102513"/>
                  <a:pt x="93345" y="96917"/>
                </a:cubicBezTo>
                <a:lnTo>
                  <a:pt x="65603" y="55364"/>
                </a:lnTo>
                <a:cubicBezTo>
                  <a:pt x="57269" y="42863"/>
                  <a:pt x="58936" y="26313"/>
                  <a:pt x="69533" y="15716"/>
                </a:cubicBezTo>
                <a:lnTo>
                  <a:pt x="92393" y="-7144"/>
                </a:lnTo>
                <a:cubicBezTo>
                  <a:pt x="102989" y="-17740"/>
                  <a:pt x="119539" y="-19407"/>
                  <a:pt x="132040" y="-11073"/>
                </a:cubicBezTo>
                <a:lnTo>
                  <a:pt x="173712" y="16669"/>
                </a:lnTo>
                <a:cubicBezTo>
                  <a:pt x="185023" y="12025"/>
                  <a:pt x="197048" y="8692"/>
                  <a:pt x="209312" y="7025"/>
                </a:cubicBezTo>
                <a:lnTo>
                  <a:pt x="231458" y="-37743"/>
                </a:lnTo>
                <a:cubicBezTo>
                  <a:pt x="238125" y="-51197"/>
                  <a:pt x="253246" y="-57983"/>
                  <a:pt x="267772" y="-54173"/>
                </a:cubicBezTo>
                <a:close/>
                <a:moveTo>
                  <a:pt x="229076" y="100013"/>
                </a:moveTo>
                <a:cubicBezTo>
                  <a:pt x="200163" y="100013"/>
                  <a:pt x="176689" y="123487"/>
                  <a:pt x="176689" y="152400"/>
                </a:cubicBezTo>
                <a:cubicBezTo>
                  <a:pt x="176689" y="181313"/>
                  <a:pt x="200163" y="204787"/>
                  <a:pt x="229076" y="204787"/>
                </a:cubicBezTo>
                <a:cubicBezTo>
                  <a:pt x="257990" y="204787"/>
                  <a:pt x="281464" y="181313"/>
                  <a:pt x="281464" y="152400"/>
                </a:cubicBezTo>
                <a:cubicBezTo>
                  <a:pt x="281464" y="123487"/>
                  <a:pt x="257990" y="100013"/>
                  <a:pt x="229076" y="100013"/>
                </a:cubicBezTo>
                <a:close/>
              </a:path>
            </a:pathLst>
          </a:custGeom>
          <a:solidFill>
            <a:srgbClr val="C78B3E"/>
          </a:solidFill>
          <a:ln/>
        </p:spPr>
        <p:txBody>
          <a:bodyPr/>
          <a:lstStyle/>
          <a:p>
            <a:endParaRPr lang="en-US" dirty="0">
              <a:latin typeface="Arial" panose="020B0604020202020204" pitchFamily="34" charset="0"/>
            </a:endParaRPr>
          </a:p>
        </p:txBody>
      </p:sp>
      <p:sp>
        <p:nvSpPr>
          <p:cNvPr id="10" name="Text 7"/>
          <p:cNvSpPr/>
          <p:nvPr/>
        </p:nvSpPr>
        <p:spPr>
          <a:xfrm>
            <a:off x="4545542" y="4318000"/>
            <a:ext cx="3098800" cy="406400"/>
          </a:xfrm>
          <a:prstGeom prst="rect">
            <a:avLst/>
          </a:prstGeom>
          <a:noFill/>
          <a:ln/>
        </p:spPr>
        <p:txBody>
          <a:bodyPr wrap="square" lIns="0" tIns="0" rIns="0" bIns="0" rtlCol="0" anchor="ctr"/>
          <a:lstStyle/>
          <a:p>
            <a:pPr algn="ctr">
              <a:lnSpc>
                <a:spcPct val="110000"/>
              </a:lnSpc>
            </a:pPr>
            <a:r>
              <a:rPr lang="en-US" sz="2400" b="1" dirty="0">
                <a:solidFill>
                  <a:srgbClr val="3A3A3A"/>
                </a:solidFill>
                <a:latin typeface="Arial" panose="020B0604020202020204" pitchFamily="34" charset="0"/>
                <a:ea typeface="Verdana" panose="020B0604030504040204" pitchFamily="34" charset="0"/>
                <a:cs typeface="Noto Sans SC" pitchFamily="34" charset="-120"/>
              </a:rPr>
              <a:t>Accelerated Cycles</a:t>
            </a:r>
            <a:endParaRPr lang="en-US" sz="1600" dirty="0">
              <a:latin typeface="Arial" panose="020B0604020202020204" pitchFamily="34" charset="0"/>
            </a:endParaRPr>
          </a:p>
        </p:txBody>
      </p:sp>
      <p:sp>
        <p:nvSpPr>
          <p:cNvPr id="11" name="Text 8"/>
          <p:cNvSpPr/>
          <p:nvPr/>
        </p:nvSpPr>
        <p:spPr>
          <a:xfrm>
            <a:off x="4148534" y="4927600"/>
            <a:ext cx="3898900" cy="609600"/>
          </a:xfrm>
          <a:prstGeom prst="rect">
            <a:avLst/>
          </a:prstGeom>
          <a:noFill/>
          <a:ln/>
        </p:spPr>
        <p:txBody>
          <a:bodyPr wrap="square" lIns="0" tIns="0" rIns="0" bIns="0" rtlCol="0" anchor="ctr"/>
          <a:lstStyle/>
          <a:p>
            <a:pPr algn="ct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Leverage AI for debugging, optimization, and feature implementation for</a:t>
            </a:r>
          </a:p>
          <a:p>
            <a:pPr algn="ct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Research and Learning</a:t>
            </a:r>
            <a:endParaRPr lang="en-US" sz="1600" dirty="0">
              <a:latin typeface="Arial" panose="020B0604020202020204" pitchFamily="34" charset="0"/>
            </a:endParaRPr>
          </a:p>
        </p:txBody>
      </p:sp>
      <p:sp>
        <p:nvSpPr>
          <p:cNvPr id="12" name="Shape 9"/>
          <p:cNvSpPr/>
          <p:nvPr/>
        </p:nvSpPr>
        <p:spPr>
          <a:xfrm>
            <a:off x="9644724" y="3251200"/>
            <a:ext cx="1016000" cy="1016000"/>
          </a:xfrm>
          <a:custGeom>
            <a:avLst/>
            <a:gdLst/>
            <a:ahLst/>
            <a:cxnLst/>
            <a:rect l="l" t="t" r="r" b="b"/>
            <a:pathLst>
              <a:path w="1016000" h="1016000">
                <a:moveTo>
                  <a:pt x="508000" y="0"/>
                </a:moveTo>
                <a:lnTo>
                  <a:pt x="508000" y="0"/>
                </a:lnTo>
                <a:cubicBezTo>
                  <a:pt x="788373" y="0"/>
                  <a:pt x="1016000" y="227627"/>
                  <a:pt x="1016000" y="508000"/>
                </a:cubicBezTo>
                <a:lnTo>
                  <a:pt x="1016000" y="508000"/>
                </a:lnTo>
                <a:cubicBezTo>
                  <a:pt x="1016000" y="788373"/>
                  <a:pt x="788373" y="1016000"/>
                  <a:pt x="508000" y="1016000"/>
                </a:cubicBezTo>
                <a:lnTo>
                  <a:pt x="508000" y="1016000"/>
                </a:lnTo>
                <a:cubicBezTo>
                  <a:pt x="227627" y="1016000"/>
                  <a:pt x="0" y="788373"/>
                  <a:pt x="0" y="508000"/>
                </a:cubicBezTo>
                <a:lnTo>
                  <a:pt x="0" y="508000"/>
                </a:lnTo>
                <a:cubicBezTo>
                  <a:pt x="0" y="227627"/>
                  <a:pt x="227627" y="0"/>
                  <a:pt x="508000" y="0"/>
                </a:cubicBezTo>
                <a:close/>
              </a:path>
            </a:pathLst>
          </a:custGeom>
          <a:solidFill>
            <a:srgbClr val="2A6F76">
              <a:alpha val="12549"/>
            </a:srgbClr>
          </a:solidFill>
          <a:ln/>
        </p:spPr>
        <p:txBody>
          <a:bodyPr/>
          <a:lstStyle/>
          <a:p>
            <a:endParaRPr lang="en-US" dirty="0">
              <a:latin typeface="Arial" panose="020B0604020202020204" pitchFamily="34" charset="0"/>
            </a:endParaRPr>
          </a:p>
        </p:txBody>
      </p:sp>
      <p:sp>
        <p:nvSpPr>
          <p:cNvPr id="13" name="Shape 10"/>
          <p:cNvSpPr/>
          <p:nvPr/>
        </p:nvSpPr>
        <p:spPr>
          <a:xfrm>
            <a:off x="9924124" y="3530600"/>
            <a:ext cx="457200" cy="457200"/>
          </a:xfrm>
          <a:custGeom>
            <a:avLst/>
            <a:gdLst/>
            <a:ahLst/>
            <a:cxnLst/>
            <a:rect l="l" t="t" r="r" b="b"/>
            <a:pathLst>
              <a:path w="457200" h="457200">
                <a:moveTo>
                  <a:pt x="428714" y="171450"/>
                </a:moveTo>
                <a:lnTo>
                  <a:pt x="435769" y="171450"/>
                </a:lnTo>
                <a:cubicBezTo>
                  <a:pt x="447645" y="171450"/>
                  <a:pt x="457200" y="161895"/>
                  <a:pt x="457200" y="150019"/>
                </a:cubicBezTo>
                <a:lnTo>
                  <a:pt x="457200" y="21431"/>
                </a:lnTo>
                <a:cubicBezTo>
                  <a:pt x="457200" y="12769"/>
                  <a:pt x="452021" y="4911"/>
                  <a:pt x="443984" y="1607"/>
                </a:cubicBezTo>
                <a:cubicBezTo>
                  <a:pt x="435947" y="-1697"/>
                  <a:pt x="426750" y="179"/>
                  <a:pt x="420588" y="6251"/>
                </a:cubicBezTo>
                <a:lnTo>
                  <a:pt x="374422" y="52507"/>
                </a:lnTo>
                <a:cubicBezTo>
                  <a:pt x="334863" y="19735"/>
                  <a:pt x="283964" y="0"/>
                  <a:pt x="228600" y="0"/>
                </a:cubicBezTo>
                <a:cubicBezTo>
                  <a:pt x="113407" y="0"/>
                  <a:pt x="18127" y="85189"/>
                  <a:pt x="2322" y="196007"/>
                </a:cubicBezTo>
                <a:cubicBezTo>
                  <a:pt x="89" y="211634"/>
                  <a:pt x="10894" y="226100"/>
                  <a:pt x="26521" y="228332"/>
                </a:cubicBezTo>
                <a:cubicBezTo>
                  <a:pt x="42148" y="230565"/>
                  <a:pt x="56614" y="219670"/>
                  <a:pt x="58847" y="204133"/>
                </a:cubicBezTo>
                <a:cubicBezTo>
                  <a:pt x="70723" y="120997"/>
                  <a:pt x="142250" y="57150"/>
                  <a:pt x="228600" y="57150"/>
                </a:cubicBezTo>
                <a:cubicBezTo>
                  <a:pt x="268248" y="57150"/>
                  <a:pt x="304681" y="70545"/>
                  <a:pt x="333702" y="93137"/>
                </a:cubicBezTo>
                <a:lnTo>
                  <a:pt x="292001" y="134838"/>
                </a:lnTo>
                <a:cubicBezTo>
                  <a:pt x="285839" y="141000"/>
                  <a:pt x="284053" y="150197"/>
                  <a:pt x="287357" y="158234"/>
                </a:cubicBezTo>
                <a:cubicBezTo>
                  <a:pt x="290661" y="166271"/>
                  <a:pt x="298519" y="171450"/>
                  <a:pt x="307181" y="171450"/>
                </a:cubicBezTo>
                <a:lnTo>
                  <a:pt x="428714" y="171450"/>
                </a:lnTo>
                <a:close/>
                <a:moveTo>
                  <a:pt x="454968" y="261193"/>
                </a:moveTo>
                <a:cubicBezTo>
                  <a:pt x="457200" y="245566"/>
                  <a:pt x="446306" y="231100"/>
                  <a:pt x="430768" y="228868"/>
                </a:cubicBezTo>
                <a:cubicBezTo>
                  <a:pt x="415230" y="226635"/>
                  <a:pt x="400675" y="237530"/>
                  <a:pt x="398443" y="253067"/>
                </a:cubicBezTo>
                <a:cubicBezTo>
                  <a:pt x="386566" y="336113"/>
                  <a:pt x="315039" y="399961"/>
                  <a:pt x="228689" y="399961"/>
                </a:cubicBezTo>
                <a:cubicBezTo>
                  <a:pt x="189041" y="399961"/>
                  <a:pt x="152608" y="386566"/>
                  <a:pt x="123587" y="363974"/>
                </a:cubicBezTo>
                <a:lnTo>
                  <a:pt x="165199" y="322362"/>
                </a:lnTo>
                <a:cubicBezTo>
                  <a:pt x="171361" y="316200"/>
                  <a:pt x="173147" y="307003"/>
                  <a:pt x="169843" y="298966"/>
                </a:cubicBezTo>
                <a:cubicBezTo>
                  <a:pt x="166539" y="290929"/>
                  <a:pt x="158681" y="285750"/>
                  <a:pt x="150019" y="285750"/>
                </a:cubicBezTo>
                <a:lnTo>
                  <a:pt x="21431" y="285750"/>
                </a:lnTo>
                <a:cubicBezTo>
                  <a:pt x="9555" y="285750"/>
                  <a:pt x="0" y="295305"/>
                  <a:pt x="0" y="307181"/>
                </a:cubicBezTo>
                <a:lnTo>
                  <a:pt x="0" y="435769"/>
                </a:lnTo>
                <a:cubicBezTo>
                  <a:pt x="0" y="444431"/>
                  <a:pt x="5179" y="452289"/>
                  <a:pt x="13216" y="455593"/>
                </a:cubicBezTo>
                <a:cubicBezTo>
                  <a:pt x="21253" y="458897"/>
                  <a:pt x="30450" y="457021"/>
                  <a:pt x="36612" y="450949"/>
                </a:cubicBezTo>
                <a:lnTo>
                  <a:pt x="82867" y="404693"/>
                </a:lnTo>
                <a:cubicBezTo>
                  <a:pt x="122337" y="437465"/>
                  <a:pt x="173236" y="457200"/>
                  <a:pt x="228600" y="457200"/>
                </a:cubicBezTo>
                <a:cubicBezTo>
                  <a:pt x="343793" y="457200"/>
                  <a:pt x="439073" y="372011"/>
                  <a:pt x="454878" y="261193"/>
                </a:cubicBezTo>
                <a:close/>
              </a:path>
            </a:pathLst>
          </a:custGeom>
          <a:solidFill>
            <a:srgbClr val="2A6F76"/>
          </a:solidFill>
          <a:ln/>
        </p:spPr>
        <p:txBody>
          <a:bodyPr/>
          <a:lstStyle/>
          <a:p>
            <a:endParaRPr lang="en-US" dirty="0">
              <a:latin typeface="Arial" panose="020B0604020202020204" pitchFamily="34" charset="0"/>
            </a:endParaRPr>
          </a:p>
        </p:txBody>
      </p:sp>
      <p:sp>
        <p:nvSpPr>
          <p:cNvPr id="14" name="Text 11"/>
          <p:cNvSpPr/>
          <p:nvPr/>
        </p:nvSpPr>
        <p:spPr>
          <a:xfrm>
            <a:off x="9136459" y="4419600"/>
            <a:ext cx="2032000" cy="355600"/>
          </a:xfrm>
          <a:prstGeom prst="rect">
            <a:avLst/>
          </a:prstGeom>
          <a:noFill/>
          <a:ln/>
        </p:spPr>
        <p:txBody>
          <a:bodyPr wrap="square" lIns="0" tIns="0" rIns="0" bIns="0" rtlCol="0" anchor="ctr"/>
          <a:lstStyle/>
          <a:p>
            <a:pPr algn="ctr">
              <a:lnSpc>
                <a:spcPct val="120000"/>
              </a:lnSpc>
            </a:pPr>
            <a:r>
              <a:rPr lang="en-US" sz="2000" b="1" dirty="0">
                <a:solidFill>
                  <a:srgbClr val="3A3A3A"/>
                </a:solidFill>
                <a:latin typeface="Arial" panose="020B0604020202020204" pitchFamily="34" charset="0"/>
                <a:ea typeface="Verdana" panose="020B0604030504040204" pitchFamily="34" charset="0"/>
                <a:cs typeface="Noto Sans SC" pitchFamily="34" charset="-120"/>
              </a:rPr>
              <a:t>Versioning</a:t>
            </a:r>
            <a:endParaRPr lang="en-US" sz="1600" dirty="0">
              <a:latin typeface="Arial" panose="020B0604020202020204" pitchFamily="34" charset="0"/>
            </a:endParaRPr>
          </a:p>
        </p:txBody>
      </p:sp>
      <p:sp>
        <p:nvSpPr>
          <p:cNvPr id="15" name="Text 12"/>
          <p:cNvSpPr/>
          <p:nvPr/>
        </p:nvSpPr>
        <p:spPr>
          <a:xfrm>
            <a:off x="8785365" y="5054600"/>
            <a:ext cx="26543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Iterate quickly and iterate often</a:t>
            </a:r>
          </a:p>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For Startups or Software Development.</a:t>
            </a:r>
            <a:endParaRPr lang="en-US" sz="1600" dirty="0">
              <a:latin typeface="Arial" panose="020B0604020202020204" pitchFamily="34" charset="0"/>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EA10-2056-45AC-AEA5-59B03881005C}"/>
              </a:ext>
            </a:extLst>
          </p:cNvPr>
          <p:cNvSpPr>
            <a:spLocks noGrp="1"/>
          </p:cNvSpPr>
          <p:nvPr>
            <p:ph type="title"/>
          </p:nvPr>
        </p:nvSpPr>
        <p:spPr>
          <a:xfrm>
            <a:off x="912126" y="2103437"/>
            <a:ext cx="5449711" cy="1325563"/>
          </a:xfrm>
        </p:spPr>
        <p:txBody>
          <a:bodyPr>
            <a:normAutofit fontScale="90000"/>
          </a:bodyPr>
          <a:lstStyle/>
          <a:p>
            <a:r>
              <a:rPr lang="en-US" b="1" dirty="0"/>
              <a:t>Prompt: </a:t>
            </a:r>
            <a:br>
              <a:rPr lang="en-US" dirty="0"/>
            </a:br>
            <a:r>
              <a:rPr lang="en-US" dirty="0"/>
              <a:t>Please Verify</a:t>
            </a:r>
            <a:br>
              <a:rPr lang="en-US" dirty="0"/>
            </a:br>
            <a:r>
              <a:rPr lang="en-US" dirty="0"/>
              <a:t>Your Sources</a:t>
            </a:r>
          </a:p>
        </p:txBody>
      </p:sp>
      <p:pic>
        <p:nvPicPr>
          <p:cNvPr id="3" name="Picture 2">
            <a:extLst>
              <a:ext uri="{FF2B5EF4-FFF2-40B4-BE49-F238E27FC236}">
                <a16:creationId xmlns:a16="http://schemas.microsoft.com/office/drawing/2014/main" id="{4E0CC640-1F6F-4EDC-9054-6FF7B93D9E26}"/>
              </a:ext>
            </a:extLst>
          </p:cNvPr>
          <p:cNvPicPr>
            <a:picLocks noChangeAspect="1"/>
          </p:cNvPicPr>
          <p:nvPr/>
        </p:nvPicPr>
        <p:blipFill>
          <a:blip r:embed="rId2"/>
          <a:stretch>
            <a:fillRect/>
          </a:stretch>
        </p:blipFill>
        <p:spPr>
          <a:xfrm>
            <a:off x="6885235" y="0"/>
            <a:ext cx="4969088" cy="6858000"/>
          </a:xfrm>
          <a:prstGeom prst="rect">
            <a:avLst/>
          </a:prstGeom>
        </p:spPr>
      </p:pic>
    </p:spTree>
    <p:extLst>
      <p:ext uri="{BB962C8B-B14F-4D97-AF65-F5344CB8AC3E}">
        <p14:creationId xmlns:p14="http://schemas.microsoft.com/office/powerpoint/2010/main" val="2124150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641252" y="161144"/>
            <a:ext cx="10515600" cy="1325563"/>
          </a:xfrm>
        </p:spPr>
        <p:txBody>
          <a:bodyPr>
            <a:normAutofit/>
          </a:bodyPr>
          <a:lstStyle/>
          <a:p>
            <a:r>
              <a:rPr lang="en-US" sz="2800" b="1" dirty="0"/>
              <a:t>Prompt: Doublecheck all Sources and Specify  how you did it? </a:t>
            </a:r>
            <a:r>
              <a:rPr lang="en-US" sz="28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249115" y="1486706"/>
            <a:ext cx="7900476"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400" b="1" dirty="0">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lang="en-US" altLang="en-US" sz="1400" b="1" dirty="0">
                <a:latin typeface="Arial" panose="020B0604020202020204" pitchFamily="34" charset="0"/>
              </a:rPr>
            </a:br>
            <a:endParaRPr lang="en-US" altLang="en-US" sz="1400" b="1" dirty="0">
              <a:latin typeface="Arial" panose="020B0604020202020204" pitchFamily="34" charset="0"/>
            </a:endParaRPr>
          </a:p>
          <a:p>
            <a:pPr marL="0" indent="0" eaLnBrk="0" fontAlgn="base" hangingPunct="0">
              <a:lnSpc>
                <a:spcPct val="100000"/>
              </a:lnSpc>
              <a:spcBef>
                <a:spcPct val="0"/>
              </a:spcBef>
              <a:spcAft>
                <a:spcPct val="0"/>
              </a:spcAft>
              <a:buFontTx/>
              <a:buAutoNum type="arabicPeriod"/>
            </a:pPr>
            <a:r>
              <a:rPr lang="en-US" altLang="en-US" sz="1400" b="1" dirty="0">
                <a:latin typeface="Arial" panose="020B0604020202020204" pitchFamily="34" charset="0"/>
              </a:rPr>
              <a:t>IPCC Special Report on the Ocean and Cryosphere in a Changing Climate (2019)</a:t>
            </a:r>
            <a:endParaRPr lang="en-US" altLang="en-US" sz="1400" dirty="0">
              <a:latin typeface="Arial" panose="020B0604020202020204" pitchFamily="34" charset="0"/>
            </a:endParaRPr>
          </a:p>
          <a:p>
            <a:pPr marL="457189"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rPr>
              <a:t>Verified via the IPCC website, confirming the details on the accelerated melting rates of the Greenland and Antarctic Ice Sheets.</a:t>
            </a:r>
          </a:p>
          <a:p>
            <a:pPr marL="457189"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hlinkClick r:id="rId2"/>
              </a:rPr>
              <a:t>IPCC Special Report on the Ocean and Cryosphere in a Changing Climate</a:t>
            </a:r>
            <a:r>
              <a:rPr lang="en-US" altLang="en-US" sz="1400" dirty="0">
                <a:latin typeface="Arial" panose="020B0604020202020204" pitchFamily="34" charset="0"/>
              </a:rPr>
              <a:t>​ (</a:t>
            </a:r>
            <a:r>
              <a:rPr lang="en-US" altLang="en-US" sz="1400" dirty="0">
                <a:latin typeface="Arial" panose="020B0604020202020204" pitchFamily="34" charset="0"/>
                <a:hlinkClick r:id="rId3"/>
              </a:rPr>
              <a:t>IPCC</a:t>
            </a:r>
            <a:r>
              <a:rPr lang="en-US" altLang="en-US" sz="140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2"/>
            </a:pPr>
            <a:r>
              <a:rPr lang="en-US" altLang="en-US" sz="1400" b="1" dirty="0">
                <a:latin typeface="Arial" panose="020B0604020202020204" pitchFamily="34" charset="0"/>
              </a:rPr>
              <a:t>National Snow and Ice Data Center (NSIDC)</a:t>
            </a:r>
            <a:endParaRPr lang="en-US" altLang="en-US" sz="1400" dirty="0">
              <a:latin typeface="Arial" panose="020B0604020202020204" pitchFamily="34" charset="0"/>
            </a:endParaRPr>
          </a:p>
          <a:p>
            <a:pPr marL="457189"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rPr>
              <a:t>Checked the NSIDC reports and data on Arctic sea ice extent and Greenland Ice Sheet mass balance.</a:t>
            </a:r>
          </a:p>
          <a:p>
            <a:pPr marL="457189"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rPr>
              <a:t>NSIDC Arctic Sea Ice News &amp; Analysis: NSIDC Arctic Sea Ice News​ (</a:t>
            </a:r>
            <a:r>
              <a:rPr lang="en-US" altLang="en-US" sz="1400" dirty="0">
                <a:latin typeface="Arial" panose="020B0604020202020204" pitchFamily="34" charset="0"/>
                <a:hlinkClick r:id="rId2"/>
              </a:rPr>
              <a:t>IPCC</a:t>
            </a:r>
            <a:r>
              <a:rPr lang="en-US" altLang="en-US" sz="1400" dirty="0">
                <a:latin typeface="Arial" panose="020B0604020202020204" pitchFamily="34" charset="0"/>
              </a:rPr>
              <a:t>)​.</a:t>
            </a:r>
          </a:p>
          <a:p>
            <a:pPr marL="457189"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rPr>
              <a:t>NSIDC Greenland Ice Sheet Today: NSIDC Greenland Ice Sheet Today​ (</a:t>
            </a:r>
            <a:r>
              <a:rPr lang="en-US" altLang="en-US" sz="1400" dirty="0">
                <a:latin typeface="Arial" panose="020B0604020202020204" pitchFamily="34" charset="0"/>
                <a:hlinkClick r:id="rId2"/>
              </a:rPr>
              <a:t>IPCC</a:t>
            </a:r>
            <a:r>
              <a:rPr lang="en-US" altLang="en-US" sz="140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3"/>
            </a:pPr>
            <a:r>
              <a:rPr lang="en-US" altLang="en-US" sz="1400" b="1" dirty="0">
                <a:latin typeface="Arial" panose="020B0604020202020204" pitchFamily="34" charset="0"/>
              </a:rPr>
              <a:t>U.S. Geological Survey (USGS)</a:t>
            </a:r>
            <a:endParaRPr lang="en-US" altLang="en-US" sz="1400" dirty="0">
              <a:latin typeface="Arial" panose="020B0604020202020204" pitchFamily="34" charset="0"/>
            </a:endParaRPr>
          </a:p>
          <a:p>
            <a:pPr marL="457189"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rPr>
              <a:t>Verified the shrinking glaciers in Glacier National Park through USGS repeat photography projects and reports.</a:t>
            </a:r>
          </a:p>
          <a:p>
            <a:pPr marL="457189" lvl="1" indent="0" eaLnBrk="0" fontAlgn="base" hangingPunct="0">
              <a:lnSpc>
                <a:spcPct val="100000"/>
              </a:lnSpc>
              <a:spcBef>
                <a:spcPct val="0"/>
              </a:spcBef>
              <a:spcAft>
                <a:spcPct val="0"/>
              </a:spcAft>
              <a:buFontTx/>
              <a:buChar char="•"/>
            </a:pPr>
            <a:r>
              <a:rPr lang="en-US" altLang="en-US" sz="1400" dirty="0">
                <a:latin typeface="Arial" panose="020B0604020202020204" pitchFamily="34" charset="0"/>
              </a:rPr>
              <a:t>USGS Repeat Photography of Glaciers in Glacier National Park​ (</a:t>
            </a:r>
            <a:r>
              <a:rPr lang="en-US" altLang="en-US" sz="1400" dirty="0">
                <a:latin typeface="Arial" panose="020B0604020202020204" pitchFamily="34" charset="0"/>
                <a:hlinkClick r:id="rId4"/>
              </a:rPr>
              <a:t>IPCC</a:t>
            </a:r>
            <a:r>
              <a:rPr lang="en-US" altLang="en-US" sz="1400" dirty="0">
                <a:latin typeface="Arial" panose="020B0604020202020204" pitchFamily="34" charset="0"/>
              </a:rPr>
              <a:t>)​.</a:t>
            </a:r>
            <a:br>
              <a:rPr lang="en-US" altLang="en-US" sz="1400" dirty="0">
                <a:latin typeface="Arial" panose="020B0604020202020204" pitchFamily="34" charset="0"/>
              </a:rPr>
            </a:br>
            <a:endParaRPr lang="en-US" altLang="en-US" sz="140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400" b="1" dirty="0">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indent="0" eaLnBrk="0" fontAlgn="base" hangingPunct="0">
              <a:lnSpc>
                <a:spcPct val="100000"/>
              </a:lnSpc>
              <a:spcBef>
                <a:spcPct val="0"/>
              </a:spcBef>
              <a:spcAft>
                <a:spcPct val="0"/>
              </a:spcAft>
              <a:buNone/>
            </a:pPr>
            <a:endParaRPr lang="en-US" altLang="en-US" sz="1800" dirty="0">
              <a:latin typeface="Arial" panose="020B0604020202020204" pitchFamily="34" charset="0"/>
            </a:endParaRPr>
          </a:p>
        </p:txBody>
      </p:sp>
      <p:pic>
        <p:nvPicPr>
          <p:cNvPr id="2052" name="Picture 4" descr="High Alert Double Check Label">
            <a:extLst>
              <a:ext uri="{FF2B5EF4-FFF2-40B4-BE49-F238E27FC236}">
                <a16:creationId xmlns:a16="http://schemas.microsoft.com/office/drawing/2014/main" id="{1FFD6A79-B764-450E-887A-9CF7227DB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335" y="1701166"/>
            <a:ext cx="3638551" cy="36385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F6A7B-C8C8-4873-8BA1-D700D4F796CC}"/>
              </a:ext>
            </a:extLst>
          </p:cNvPr>
          <p:cNvSpPr txBox="1"/>
          <p:nvPr/>
        </p:nvSpPr>
        <p:spPr>
          <a:xfrm>
            <a:off x="8624853" y="5725624"/>
            <a:ext cx="3477577" cy="369332"/>
          </a:xfrm>
          <a:prstGeom prst="rect">
            <a:avLst/>
          </a:prstGeom>
          <a:noFill/>
        </p:spPr>
        <p:txBody>
          <a:bodyPr wrap="square">
            <a:spAutoFit/>
          </a:bodyPr>
          <a:lstStyle/>
          <a:p>
            <a:pPr defTabSz="914377"/>
            <a:r>
              <a:rPr lang="en-US" dirty="0">
                <a:solidFill>
                  <a:prstClr val="black"/>
                </a:solidFill>
                <a:latin typeface="Aptos" panose="02110004020202020204"/>
                <a:cs typeface="Arial"/>
                <a:sym typeface="Arial"/>
                <a:hlinkClick r:id="rId6"/>
              </a:rPr>
              <a:t>Model Hallucination</a:t>
            </a:r>
            <a:endParaRPr lang="en-US" dirty="0">
              <a:solidFill>
                <a:prstClr val="black"/>
              </a:solidFill>
              <a:latin typeface="Aptos" panose="02110004020202020204"/>
              <a:cs typeface="Arial"/>
              <a:sym typeface="Arial"/>
            </a:endParaRPr>
          </a:p>
        </p:txBody>
      </p:sp>
    </p:spTree>
    <p:extLst>
      <p:ext uri="{BB962C8B-B14F-4D97-AF65-F5344CB8AC3E}">
        <p14:creationId xmlns:p14="http://schemas.microsoft.com/office/powerpoint/2010/main" val="2343887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14F-23B1-4EFC-BEF4-F750EAB6EFF2}"/>
              </a:ext>
            </a:extLst>
          </p:cNvPr>
          <p:cNvSpPr>
            <a:spLocks noGrp="1"/>
          </p:cNvSpPr>
          <p:nvPr>
            <p:ph type="title"/>
          </p:nvPr>
        </p:nvSpPr>
        <p:spPr>
          <a:xfrm>
            <a:off x="9606713" y="1363953"/>
            <a:ext cx="2772993" cy="1325563"/>
          </a:xfrm>
        </p:spPr>
        <p:txBody>
          <a:bodyPr>
            <a:noAutofit/>
          </a:bodyPr>
          <a:lstStyle/>
          <a:p>
            <a:r>
              <a:rPr lang="en-US" sz="3200" dirty="0"/>
              <a:t>Information</a:t>
            </a:r>
            <a:br>
              <a:rPr lang="en-US" sz="3200" dirty="0"/>
            </a:br>
            <a:r>
              <a:rPr lang="en-US" sz="3200" dirty="0"/>
              <a:t>Visualization Dashboard</a:t>
            </a:r>
            <a:br>
              <a:rPr lang="en-US" sz="3200" dirty="0"/>
            </a:br>
            <a:r>
              <a:rPr lang="en-US" sz="2400" dirty="0"/>
              <a:t>Cost/Performance Comparison</a:t>
            </a:r>
            <a:br>
              <a:rPr lang="en-US" sz="2400" dirty="0"/>
            </a:br>
            <a:r>
              <a:rPr lang="en-US" sz="2400" dirty="0"/>
              <a:t>of Leading AI Models</a:t>
            </a:r>
          </a:p>
        </p:txBody>
      </p:sp>
      <p:pic>
        <p:nvPicPr>
          <p:cNvPr id="5" name="Picture 4">
            <a:extLst>
              <a:ext uri="{FF2B5EF4-FFF2-40B4-BE49-F238E27FC236}">
                <a16:creationId xmlns:a16="http://schemas.microsoft.com/office/drawing/2014/main" id="{8AE5BB30-FB06-4638-B10D-C0E078D4F08B}"/>
              </a:ext>
            </a:extLst>
          </p:cNvPr>
          <p:cNvPicPr>
            <a:picLocks noChangeAspect="1"/>
          </p:cNvPicPr>
          <p:nvPr/>
        </p:nvPicPr>
        <p:blipFill>
          <a:blip r:embed="rId2"/>
          <a:stretch>
            <a:fillRect/>
          </a:stretch>
        </p:blipFill>
        <p:spPr>
          <a:xfrm>
            <a:off x="9135608" y="5926668"/>
            <a:ext cx="3056393" cy="569009"/>
          </a:xfrm>
          <a:prstGeom prst="rect">
            <a:avLst/>
          </a:prstGeom>
        </p:spPr>
      </p:pic>
      <p:pic>
        <p:nvPicPr>
          <p:cNvPr id="9" name="Picture 8">
            <a:extLst>
              <a:ext uri="{FF2B5EF4-FFF2-40B4-BE49-F238E27FC236}">
                <a16:creationId xmlns:a16="http://schemas.microsoft.com/office/drawing/2014/main" id="{5879A47C-7C10-4B08-B521-0CC2B0932993}"/>
              </a:ext>
            </a:extLst>
          </p:cNvPr>
          <p:cNvPicPr>
            <a:picLocks noChangeAspect="1"/>
          </p:cNvPicPr>
          <p:nvPr/>
        </p:nvPicPr>
        <p:blipFill>
          <a:blip r:embed="rId3"/>
          <a:stretch>
            <a:fillRect/>
          </a:stretch>
        </p:blipFill>
        <p:spPr>
          <a:xfrm>
            <a:off x="117989" y="275303"/>
            <a:ext cx="9356707" cy="5651364"/>
          </a:xfrm>
          <a:prstGeom prst="rect">
            <a:avLst/>
          </a:prstGeom>
        </p:spPr>
      </p:pic>
      <p:sp>
        <p:nvSpPr>
          <p:cNvPr id="6" name="Oval 5">
            <a:extLst>
              <a:ext uri="{FF2B5EF4-FFF2-40B4-BE49-F238E27FC236}">
                <a16:creationId xmlns:a16="http://schemas.microsoft.com/office/drawing/2014/main" id="{9680EE6D-FB2A-4DC8-A1CD-18E194A0A64E}"/>
              </a:ext>
            </a:extLst>
          </p:cNvPr>
          <p:cNvSpPr/>
          <p:nvPr/>
        </p:nvSpPr>
        <p:spPr>
          <a:xfrm>
            <a:off x="4375354" y="744521"/>
            <a:ext cx="2552828" cy="6194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Aptos" panose="02110004020202020204"/>
              <a:sym typeface="Arial"/>
            </a:endParaRPr>
          </a:p>
        </p:txBody>
      </p:sp>
    </p:spTree>
    <p:extLst>
      <p:ext uri="{BB962C8B-B14F-4D97-AF65-F5344CB8AC3E}">
        <p14:creationId xmlns:p14="http://schemas.microsoft.com/office/powerpoint/2010/main" val="3631919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87D4C3-9BE6-4FBF-AF7D-8E0F26C61176}"/>
              </a:ext>
            </a:extLst>
          </p:cNvPr>
          <p:cNvPicPr>
            <a:picLocks noGrp="1" noChangeAspect="1"/>
          </p:cNvPicPr>
          <p:nvPr>
            <p:ph idx="1"/>
          </p:nvPr>
        </p:nvPicPr>
        <p:blipFill rotWithShape="1">
          <a:blip r:embed="rId2"/>
          <a:srcRect t="33257" b="31619"/>
          <a:stretch/>
        </p:blipFill>
        <p:spPr>
          <a:xfrm>
            <a:off x="171498" y="219493"/>
            <a:ext cx="3364401" cy="2336495"/>
          </a:xfrm>
        </p:spPr>
      </p:pic>
      <p:pic>
        <p:nvPicPr>
          <p:cNvPr id="9" name="Picture 8">
            <a:extLst>
              <a:ext uri="{FF2B5EF4-FFF2-40B4-BE49-F238E27FC236}">
                <a16:creationId xmlns:a16="http://schemas.microsoft.com/office/drawing/2014/main" id="{B683C9F2-2CD8-4F4C-A569-6C20FA416CD4}"/>
              </a:ext>
            </a:extLst>
          </p:cNvPr>
          <p:cNvPicPr>
            <a:picLocks noChangeAspect="1"/>
          </p:cNvPicPr>
          <p:nvPr/>
        </p:nvPicPr>
        <p:blipFill>
          <a:blip r:embed="rId3"/>
          <a:stretch>
            <a:fillRect/>
          </a:stretch>
        </p:blipFill>
        <p:spPr>
          <a:xfrm>
            <a:off x="171498" y="2983530"/>
            <a:ext cx="11631561" cy="3827159"/>
          </a:xfrm>
          <a:prstGeom prst="rect">
            <a:avLst/>
          </a:prstGeom>
        </p:spPr>
      </p:pic>
      <p:pic>
        <p:nvPicPr>
          <p:cNvPr id="10" name="Picture 9">
            <a:extLst>
              <a:ext uri="{FF2B5EF4-FFF2-40B4-BE49-F238E27FC236}">
                <a16:creationId xmlns:a16="http://schemas.microsoft.com/office/drawing/2014/main" id="{406486FC-BC9D-4B5B-B501-C9AB820C3404}"/>
              </a:ext>
            </a:extLst>
          </p:cNvPr>
          <p:cNvPicPr>
            <a:picLocks noChangeAspect="1"/>
          </p:cNvPicPr>
          <p:nvPr/>
        </p:nvPicPr>
        <p:blipFill rotWithShape="1">
          <a:blip r:embed="rId4"/>
          <a:srcRect t="70270"/>
          <a:stretch/>
        </p:blipFill>
        <p:spPr>
          <a:xfrm>
            <a:off x="8340586" y="479132"/>
            <a:ext cx="3365284" cy="1976832"/>
          </a:xfrm>
          <a:prstGeom prst="rect">
            <a:avLst/>
          </a:prstGeom>
        </p:spPr>
      </p:pic>
      <p:pic>
        <p:nvPicPr>
          <p:cNvPr id="11" name="Picture 10">
            <a:extLst>
              <a:ext uri="{FF2B5EF4-FFF2-40B4-BE49-F238E27FC236}">
                <a16:creationId xmlns:a16="http://schemas.microsoft.com/office/drawing/2014/main" id="{1F926A47-1CDD-403F-92CA-629A267F59B6}"/>
              </a:ext>
            </a:extLst>
          </p:cNvPr>
          <p:cNvPicPr>
            <a:picLocks noChangeAspect="1"/>
          </p:cNvPicPr>
          <p:nvPr/>
        </p:nvPicPr>
        <p:blipFill rotWithShape="1">
          <a:blip r:embed="rId4"/>
          <a:srcRect b="67261"/>
          <a:stretch/>
        </p:blipFill>
        <p:spPr>
          <a:xfrm>
            <a:off x="4412917" y="379110"/>
            <a:ext cx="3365284" cy="2176877"/>
          </a:xfrm>
          <a:prstGeom prst="rect">
            <a:avLst/>
          </a:prstGeom>
        </p:spPr>
      </p:pic>
      <p:sp>
        <p:nvSpPr>
          <p:cNvPr id="3" name="TextBox 2">
            <a:extLst>
              <a:ext uri="{FF2B5EF4-FFF2-40B4-BE49-F238E27FC236}">
                <a16:creationId xmlns:a16="http://schemas.microsoft.com/office/drawing/2014/main" id="{C1E70B9B-798F-4563-9101-C3849E1F0C3C}"/>
              </a:ext>
            </a:extLst>
          </p:cNvPr>
          <p:cNvSpPr txBox="1"/>
          <p:nvPr/>
        </p:nvSpPr>
        <p:spPr>
          <a:xfrm>
            <a:off x="599767" y="2573160"/>
            <a:ext cx="9324989"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Claude Opus/Sonnet 4		Gemini 2.5 Pro		    DeepSeek R1</a:t>
            </a:r>
          </a:p>
        </p:txBody>
      </p:sp>
    </p:spTree>
    <p:extLst>
      <p:ext uri="{BB962C8B-B14F-4D97-AF65-F5344CB8AC3E}">
        <p14:creationId xmlns:p14="http://schemas.microsoft.com/office/powerpoint/2010/main" val="33195204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14F-23B1-4EFC-BEF4-F750EAB6EFF2}"/>
              </a:ext>
            </a:extLst>
          </p:cNvPr>
          <p:cNvSpPr>
            <a:spLocks noGrp="1"/>
          </p:cNvSpPr>
          <p:nvPr>
            <p:ph type="title"/>
          </p:nvPr>
        </p:nvSpPr>
        <p:spPr>
          <a:xfrm>
            <a:off x="8711977" y="950997"/>
            <a:ext cx="2772993" cy="1325563"/>
          </a:xfrm>
        </p:spPr>
        <p:txBody>
          <a:bodyPr>
            <a:normAutofit fontScale="90000"/>
          </a:bodyPr>
          <a:lstStyle/>
          <a:p>
            <a:r>
              <a:rPr lang="en-US" dirty="0"/>
              <a:t>Data Driven Dashboard, Guides Apps and Analytics</a:t>
            </a:r>
          </a:p>
        </p:txBody>
      </p:sp>
      <p:sp>
        <p:nvSpPr>
          <p:cNvPr id="3" name="TextBox 2">
            <a:extLst>
              <a:ext uri="{FF2B5EF4-FFF2-40B4-BE49-F238E27FC236}">
                <a16:creationId xmlns:a16="http://schemas.microsoft.com/office/drawing/2014/main" id="{3E2F9805-FDAD-4289-8EB0-79C850BA8F95}"/>
              </a:ext>
            </a:extLst>
          </p:cNvPr>
          <p:cNvSpPr txBox="1"/>
          <p:nvPr/>
        </p:nvSpPr>
        <p:spPr>
          <a:xfrm>
            <a:off x="8711977" y="4088999"/>
            <a:ext cx="2133601" cy="954300"/>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AI-Assisted Development and Vibe Coding</a:t>
            </a:r>
          </a:p>
        </p:txBody>
      </p:sp>
      <p:pic>
        <p:nvPicPr>
          <p:cNvPr id="5" name="Picture 4">
            <a:extLst>
              <a:ext uri="{FF2B5EF4-FFF2-40B4-BE49-F238E27FC236}">
                <a16:creationId xmlns:a16="http://schemas.microsoft.com/office/drawing/2014/main" id="{8AE5BB30-FB06-4638-B10D-C0E078D4F08B}"/>
              </a:ext>
            </a:extLst>
          </p:cNvPr>
          <p:cNvPicPr>
            <a:picLocks noChangeAspect="1"/>
          </p:cNvPicPr>
          <p:nvPr/>
        </p:nvPicPr>
        <p:blipFill>
          <a:blip r:embed="rId2"/>
          <a:stretch>
            <a:fillRect/>
          </a:stretch>
        </p:blipFill>
        <p:spPr>
          <a:xfrm>
            <a:off x="9036504" y="5960393"/>
            <a:ext cx="3056393" cy="569009"/>
          </a:xfrm>
          <a:prstGeom prst="rect">
            <a:avLst/>
          </a:prstGeom>
        </p:spPr>
      </p:pic>
      <p:pic>
        <p:nvPicPr>
          <p:cNvPr id="6" name="Picture 5">
            <a:extLst>
              <a:ext uri="{FF2B5EF4-FFF2-40B4-BE49-F238E27FC236}">
                <a16:creationId xmlns:a16="http://schemas.microsoft.com/office/drawing/2014/main" id="{7BE91EEE-8CBA-4C3A-97F8-5A6964EB7034}"/>
              </a:ext>
            </a:extLst>
          </p:cNvPr>
          <p:cNvPicPr>
            <a:picLocks noChangeAspect="1"/>
          </p:cNvPicPr>
          <p:nvPr/>
        </p:nvPicPr>
        <p:blipFill>
          <a:blip r:embed="rId3"/>
          <a:stretch>
            <a:fillRect/>
          </a:stretch>
        </p:blipFill>
        <p:spPr>
          <a:xfrm>
            <a:off x="0" y="0"/>
            <a:ext cx="7794000" cy="6858000"/>
          </a:xfrm>
          <a:prstGeom prst="rect">
            <a:avLst/>
          </a:prstGeom>
        </p:spPr>
      </p:pic>
      <p:pic>
        <p:nvPicPr>
          <p:cNvPr id="7" name="Picture 6">
            <a:extLst>
              <a:ext uri="{FF2B5EF4-FFF2-40B4-BE49-F238E27FC236}">
                <a16:creationId xmlns:a16="http://schemas.microsoft.com/office/drawing/2014/main" id="{ECCA5937-BB53-4797-9ABC-0E9E2A973EC7}"/>
              </a:ext>
            </a:extLst>
          </p:cNvPr>
          <p:cNvPicPr>
            <a:picLocks noChangeAspect="1"/>
          </p:cNvPicPr>
          <p:nvPr/>
        </p:nvPicPr>
        <p:blipFill>
          <a:blip r:embed="rId4"/>
          <a:stretch>
            <a:fillRect/>
          </a:stretch>
        </p:blipFill>
        <p:spPr>
          <a:xfrm>
            <a:off x="3283601" y="407153"/>
            <a:ext cx="3018879" cy="467919"/>
          </a:xfrm>
          <a:prstGeom prst="rect">
            <a:avLst/>
          </a:prstGeom>
        </p:spPr>
      </p:pic>
      <p:pic>
        <p:nvPicPr>
          <p:cNvPr id="8" name="Picture 7">
            <a:extLst>
              <a:ext uri="{FF2B5EF4-FFF2-40B4-BE49-F238E27FC236}">
                <a16:creationId xmlns:a16="http://schemas.microsoft.com/office/drawing/2014/main" id="{FE57D9CE-FC95-4EF9-AE55-A1157345E8FE}"/>
              </a:ext>
            </a:extLst>
          </p:cNvPr>
          <p:cNvPicPr>
            <a:picLocks noChangeAspect="1"/>
          </p:cNvPicPr>
          <p:nvPr/>
        </p:nvPicPr>
        <p:blipFill>
          <a:blip r:embed="rId5"/>
          <a:stretch>
            <a:fillRect/>
          </a:stretch>
        </p:blipFill>
        <p:spPr>
          <a:xfrm>
            <a:off x="4990002" y="3107916"/>
            <a:ext cx="3190437" cy="642168"/>
          </a:xfrm>
          <a:prstGeom prst="rect">
            <a:avLst/>
          </a:prstGeom>
        </p:spPr>
      </p:pic>
      <p:pic>
        <p:nvPicPr>
          <p:cNvPr id="9" name="Picture 8">
            <a:extLst>
              <a:ext uri="{FF2B5EF4-FFF2-40B4-BE49-F238E27FC236}">
                <a16:creationId xmlns:a16="http://schemas.microsoft.com/office/drawing/2014/main" id="{6644398E-D1BD-4B76-AE63-B9AFE9643A21}"/>
              </a:ext>
            </a:extLst>
          </p:cNvPr>
          <p:cNvPicPr>
            <a:picLocks noChangeAspect="1"/>
          </p:cNvPicPr>
          <p:nvPr/>
        </p:nvPicPr>
        <p:blipFill>
          <a:blip r:embed="rId5"/>
          <a:stretch>
            <a:fillRect/>
          </a:stretch>
        </p:blipFill>
        <p:spPr>
          <a:xfrm>
            <a:off x="4593436" y="5415220"/>
            <a:ext cx="2859417" cy="642168"/>
          </a:xfrm>
          <a:prstGeom prst="rect">
            <a:avLst/>
          </a:prstGeom>
        </p:spPr>
      </p:pic>
      <p:pic>
        <p:nvPicPr>
          <p:cNvPr id="10" name="Picture 9">
            <a:extLst>
              <a:ext uri="{FF2B5EF4-FFF2-40B4-BE49-F238E27FC236}">
                <a16:creationId xmlns:a16="http://schemas.microsoft.com/office/drawing/2014/main" id="{6A55C57C-C9DC-4B2D-8DA6-8E23589C4F75}"/>
              </a:ext>
            </a:extLst>
          </p:cNvPr>
          <p:cNvPicPr>
            <a:picLocks noChangeAspect="1"/>
          </p:cNvPicPr>
          <p:nvPr/>
        </p:nvPicPr>
        <p:blipFill>
          <a:blip r:embed="rId5"/>
          <a:stretch>
            <a:fillRect/>
          </a:stretch>
        </p:blipFill>
        <p:spPr>
          <a:xfrm>
            <a:off x="4909835" y="1955476"/>
            <a:ext cx="3261656" cy="642168"/>
          </a:xfrm>
          <a:prstGeom prst="rect">
            <a:avLst/>
          </a:prstGeom>
        </p:spPr>
      </p:pic>
    </p:spTree>
    <p:extLst>
      <p:ext uri="{BB962C8B-B14F-4D97-AF65-F5344CB8AC3E}">
        <p14:creationId xmlns:p14="http://schemas.microsoft.com/office/powerpoint/2010/main" val="27500906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8863-858C-4C52-BE13-DA59EE033D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0E11350-DB7C-4804-B252-D6FD3E92AF9A}"/>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67A2BFC2-1C4F-40D5-847B-53981D71A059}"/>
              </a:ext>
            </a:extLst>
          </p:cNvPr>
          <p:cNvPicPr>
            <a:picLocks noChangeAspect="1"/>
          </p:cNvPicPr>
          <p:nvPr/>
        </p:nvPicPr>
        <p:blipFill rotWithShape="1">
          <a:blip r:embed="rId2"/>
          <a:srcRect l="8298" r="2147"/>
          <a:stretch/>
        </p:blipFill>
        <p:spPr>
          <a:xfrm>
            <a:off x="24256" y="100762"/>
            <a:ext cx="12167745" cy="6302159"/>
          </a:xfrm>
          <a:prstGeom prst="rect">
            <a:avLst/>
          </a:prstGeom>
        </p:spPr>
      </p:pic>
      <p:sp>
        <p:nvSpPr>
          <p:cNvPr id="7" name="TextBox 6">
            <a:extLst>
              <a:ext uri="{FF2B5EF4-FFF2-40B4-BE49-F238E27FC236}">
                <a16:creationId xmlns:a16="http://schemas.microsoft.com/office/drawing/2014/main" id="{A8384C8F-9340-455F-A3D9-3BEC3D00682E}"/>
              </a:ext>
            </a:extLst>
          </p:cNvPr>
          <p:cNvSpPr txBox="1"/>
          <p:nvPr/>
        </p:nvSpPr>
        <p:spPr>
          <a:xfrm>
            <a:off x="2342678" y="6402921"/>
            <a:ext cx="8922327" cy="379656"/>
          </a:xfrm>
          <a:prstGeom prst="rect">
            <a:avLst/>
          </a:prstGeom>
          <a:noFill/>
        </p:spPr>
        <p:txBody>
          <a:bodyPr wrap="square">
            <a:spAutoFit/>
          </a:bodyPr>
          <a:lstStyle/>
          <a:p>
            <a:pPr defTabSz="1219170">
              <a:buClr>
                <a:srgbClr val="000000"/>
              </a:buClr>
            </a:pPr>
            <a:r>
              <a:rPr lang="en-US" sz="1867" kern="0" dirty="0">
                <a:solidFill>
                  <a:srgbClr val="000000"/>
                </a:solidFill>
                <a:latin typeface="Arial"/>
                <a:cs typeface="Arial"/>
                <a:sym typeface="Arial"/>
              </a:rPr>
              <a:t>Publish and Copy Link:  </a:t>
            </a:r>
            <a:r>
              <a:rPr lang="en-US" sz="1067" kern="0" dirty="0">
                <a:solidFill>
                  <a:srgbClr val="000000"/>
                </a:solidFill>
                <a:latin typeface="Arial"/>
                <a:cs typeface="Arial"/>
                <a:sym typeface="Arial"/>
              </a:rPr>
              <a:t>https://claude.ai/public/artifacts/378c887b-efdf-4457-9d69-10b728e1641a</a:t>
            </a:r>
          </a:p>
        </p:txBody>
      </p:sp>
      <p:pic>
        <p:nvPicPr>
          <p:cNvPr id="8" name="Picture 7">
            <a:extLst>
              <a:ext uri="{FF2B5EF4-FFF2-40B4-BE49-F238E27FC236}">
                <a16:creationId xmlns:a16="http://schemas.microsoft.com/office/drawing/2014/main" id="{7558B84E-8258-4D96-AD33-3E42AD89E472}"/>
              </a:ext>
            </a:extLst>
          </p:cNvPr>
          <p:cNvPicPr>
            <a:picLocks noChangeAspect="1"/>
          </p:cNvPicPr>
          <p:nvPr/>
        </p:nvPicPr>
        <p:blipFill>
          <a:blip r:embed="rId3"/>
          <a:stretch>
            <a:fillRect/>
          </a:stretch>
        </p:blipFill>
        <p:spPr>
          <a:xfrm>
            <a:off x="10821283" y="133997"/>
            <a:ext cx="1370717" cy="321084"/>
          </a:xfrm>
          <a:prstGeom prst="rect">
            <a:avLst/>
          </a:prstGeom>
        </p:spPr>
      </p:pic>
      <p:pic>
        <p:nvPicPr>
          <p:cNvPr id="9" name="Picture 8">
            <a:extLst>
              <a:ext uri="{FF2B5EF4-FFF2-40B4-BE49-F238E27FC236}">
                <a16:creationId xmlns:a16="http://schemas.microsoft.com/office/drawing/2014/main" id="{74BAACC0-7195-4A46-9E35-0B790DBDB169}"/>
              </a:ext>
            </a:extLst>
          </p:cNvPr>
          <p:cNvPicPr>
            <a:picLocks noChangeAspect="1"/>
          </p:cNvPicPr>
          <p:nvPr/>
        </p:nvPicPr>
        <p:blipFill>
          <a:blip r:embed="rId4"/>
          <a:stretch>
            <a:fillRect/>
          </a:stretch>
        </p:blipFill>
        <p:spPr>
          <a:xfrm>
            <a:off x="-56650" y="1504541"/>
            <a:ext cx="4713303" cy="642168"/>
          </a:xfrm>
          <a:prstGeom prst="rect">
            <a:avLst/>
          </a:prstGeom>
        </p:spPr>
      </p:pic>
      <p:pic>
        <p:nvPicPr>
          <p:cNvPr id="10" name="Picture 9">
            <a:extLst>
              <a:ext uri="{FF2B5EF4-FFF2-40B4-BE49-F238E27FC236}">
                <a16:creationId xmlns:a16="http://schemas.microsoft.com/office/drawing/2014/main" id="{98E53B18-4591-4B10-946D-6A7E78851074}"/>
              </a:ext>
            </a:extLst>
          </p:cNvPr>
          <p:cNvPicPr>
            <a:picLocks noChangeAspect="1"/>
          </p:cNvPicPr>
          <p:nvPr/>
        </p:nvPicPr>
        <p:blipFill>
          <a:blip r:embed="rId4"/>
          <a:stretch>
            <a:fillRect/>
          </a:stretch>
        </p:blipFill>
        <p:spPr>
          <a:xfrm>
            <a:off x="163498" y="681036"/>
            <a:ext cx="4713303" cy="642168"/>
          </a:xfrm>
          <a:prstGeom prst="rect">
            <a:avLst/>
          </a:prstGeom>
        </p:spPr>
      </p:pic>
      <p:pic>
        <p:nvPicPr>
          <p:cNvPr id="11" name="Picture 10">
            <a:extLst>
              <a:ext uri="{FF2B5EF4-FFF2-40B4-BE49-F238E27FC236}">
                <a16:creationId xmlns:a16="http://schemas.microsoft.com/office/drawing/2014/main" id="{C2FE207F-6087-4105-A224-67C2D002B866}"/>
              </a:ext>
            </a:extLst>
          </p:cNvPr>
          <p:cNvPicPr>
            <a:picLocks noChangeAspect="1"/>
          </p:cNvPicPr>
          <p:nvPr/>
        </p:nvPicPr>
        <p:blipFill>
          <a:blip r:embed="rId4"/>
          <a:stretch>
            <a:fillRect/>
          </a:stretch>
        </p:blipFill>
        <p:spPr>
          <a:xfrm>
            <a:off x="-56650" y="2609672"/>
            <a:ext cx="4547745" cy="642168"/>
          </a:xfrm>
          <a:prstGeom prst="rect">
            <a:avLst/>
          </a:prstGeom>
        </p:spPr>
      </p:pic>
      <p:pic>
        <p:nvPicPr>
          <p:cNvPr id="13" name="Picture 12">
            <a:extLst>
              <a:ext uri="{FF2B5EF4-FFF2-40B4-BE49-F238E27FC236}">
                <a16:creationId xmlns:a16="http://schemas.microsoft.com/office/drawing/2014/main" id="{DF7DE0EB-1AB1-4CB7-9EA2-6F8139C3A96F}"/>
              </a:ext>
            </a:extLst>
          </p:cNvPr>
          <p:cNvPicPr>
            <a:picLocks noChangeAspect="1"/>
          </p:cNvPicPr>
          <p:nvPr/>
        </p:nvPicPr>
        <p:blipFill>
          <a:blip r:embed="rId5"/>
          <a:stretch>
            <a:fillRect/>
          </a:stretch>
        </p:blipFill>
        <p:spPr>
          <a:xfrm>
            <a:off x="6631988" y="932621"/>
            <a:ext cx="4552075" cy="642168"/>
          </a:xfrm>
          <a:prstGeom prst="rect">
            <a:avLst/>
          </a:prstGeom>
        </p:spPr>
      </p:pic>
    </p:spTree>
    <p:extLst>
      <p:ext uri="{BB962C8B-B14F-4D97-AF65-F5344CB8AC3E}">
        <p14:creationId xmlns:p14="http://schemas.microsoft.com/office/powerpoint/2010/main" val="3148355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9BB9-F6E3-435A-90D5-3A75AACD5388}"/>
              </a:ext>
            </a:extLst>
          </p:cNvPr>
          <p:cNvSpPr>
            <a:spLocks noGrp="1"/>
          </p:cNvSpPr>
          <p:nvPr>
            <p:ph type="ctrTitle"/>
          </p:nvPr>
        </p:nvSpPr>
        <p:spPr>
          <a:xfrm>
            <a:off x="88479" y="3465511"/>
            <a:ext cx="6210721" cy="2387600"/>
          </a:xfrm>
        </p:spPr>
        <p:txBody>
          <a:bodyPr>
            <a:normAutofit fontScale="90000"/>
          </a:bodyPr>
          <a:lstStyle/>
          <a:p>
            <a:pPr algn="l"/>
            <a:r>
              <a:rPr lang="en-US" sz="3600" b="1" dirty="0">
                <a:solidFill>
                  <a:srgbClr val="000000"/>
                </a:solidFill>
                <a:latin typeface="Segoe UI Emoji" panose="020B0502040204020203" pitchFamily="34" charset="0"/>
                <a:ea typeface="Calibri" panose="020F0502020204030204" pitchFamily="34" charset="0"/>
                <a:cs typeface="Segoe UI Emoji" panose="020B0502040204020203" pitchFamily="34" charset="0"/>
              </a:rPr>
              <a:t>💡</a:t>
            </a:r>
            <a:r>
              <a:rPr lang="en-US" sz="3600" b="1" dirty="0">
                <a:solidFill>
                  <a:srgbClr val="000000"/>
                </a:solidFill>
                <a:latin typeface="Segoe UI" panose="020B0502040204020203" pitchFamily="34" charset="0"/>
                <a:ea typeface="Calibri" panose="020F0502020204030204" pitchFamily="34" charset="0"/>
              </a:rPr>
              <a:t> Top Tips for AI-Assisted Development </a:t>
            </a:r>
            <a:br>
              <a:rPr lang="en-US" sz="3600" b="1" dirty="0">
                <a:solidFill>
                  <a:srgbClr val="000000"/>
                </a:solidFill>
                <a:latin typeface="Segoe UI" panose="020B0502040204020203" pitchFamily="34" charset="0"/>
                <a:ea typeface="Calibri" panose="020F0502020204030204" pitchFamily="34" charset="0"/>
              </a:rPr>
            </a:br>
            <a:r>
              <a:rPr lang="en-US" sz="3600" b="1" dirty="0">
                <a:solidFill>
                  <a:srgbClr val="000000"/>
                </a:solidFill>
                <a:latin typeface="Segoe UI" panose="020B0502040204020203" pitchFamily="34" charset="0"/>
                <a:ea typeface="Calibri" panose="020F0502020204030204" pitchFamily="34" charset="0"/>
              </a:rPr>
              <a:t>(Vibe Coding)</a:t>
            </a:r>
            <a:br>
              <a:rPr lang="en-US" sz="3600" b="1" dirty="0">
                <a:solidFill>
                  <a:srgbClr val="000000"/>
                </a:solidFill>
                <a:latin typeface="Segoe UI" panose="020B0502040204020203" pitchFamily="34" charset="0"/>
                <a:ea typeface="Calibri" panose="020F0502020204030204" pitchFamily="34" charset="0"/>
              </a:rPr>
            </a:br>
            <a:br>
              <a:rPr lang="en-US" sz="3600" b="1"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r>
              <a:rPr lang="en-US" sz="3600" dirty="0">
                <a:solidFill>
                  <a:srgbClr val="000000"/>
                </a:solidFill>
                <a:latin typeface="Segoe UI" panose="020B0502040204020203" pitchFamily="34" charset="0"/>
                <a:ea typeface="Calibri" panose="020F0502020204030204" pitchFamily="34" charset="0"/>
              </a:rPr>
              <a:t>3) Begin Simply and Build Step by Step</a:t>
            </a:r>
            <a:br>
              <a:rPr lang="en-US" sz="3600"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r>
              <a:rPr lang="en-US" sz="3600" dirty="0">
                <a:solidFill>
                  <a:srgbClr val="000000"/>
                </a:solidFill>
                <a:latin typeface="Segoe UI" panose="020B0502040204020203" pitchFamily="34" charset="0"/>
                <a:ea typeface="Calibri" panose="020F0502020204030204" pitchFamily="34" charset="0"/>
              </a:rPr>
              <a:t>4) Iterative Development Process</a:t>
            </a:r>
            <a:br>
              <a:rPr lang="en-US" sz="3600" dirty="0">
                <a:solidFill>
                  <a:srgbClr val="000000"/>
                </a:solidFill>
                <a:latin typeface="Segoe UI" panose="020B0502040204020203" pitchFamily="34" charset="0"/>
                <a:ea typeface="Calibri" panose="020F0502020204030204" pitchFamily="34" charset="0"/>
              </a:rPr>
            </a:br>
            <a:r>
              <a:rPr lang="en-US" sz="3600" dirty="0">
                <a:solidFill>
                  <a:srgbClr val="000000"/>
                </a:solidFill>
                <a:latin typeface="Segoe UI" panose="020B0502040204020203" pitchFamily="34" charset="0"/>
                <a:ea typeface="Calibri" panose="020F0502020204030204" pitchFamily="34" charset="0"/>
              </a:rPr>
              <a:t>Prompt -&gt; Test -&gt; Run -&gt; Repeat</a:t>
            </a:r>
            <a:br>
              <a:rPr lang="en-US" sz="3600" dirty="0">
                <a:solidFill>
                  <a:srgbClr val="000000"/>
                </a:solidFill>
                <a:latin typeface="Segoe UI" panose="020B0502040204020203" pitchFamily="34" charset="0"/>
                <a:ea typeface="Calibri" panose="020F0502020204030204" pitchFamily="34" charset="0"/>
              </a:rPr>
            </a:br>
            <a:br>
              <a:rPr lang="en-US" sz="3600" dirty="0">
                <a:solidFill>
                  <a:srgbClr val="000000"/>
                </a:solidFill>
                <a:latin typeface="Segoe UI" panose="020B0502040204020203" pitchFamily="34" charset="0"/>
                <a:ea typeface="Calibri" panose="020F0502020204030204" pitchFamily="34" charset="0"/>
              </a:rPr>
            </a:br>
            <a:endParaRPr lang="en-US" sz="1600" dirty="0"/>
          </a:p>
        </p:txBody>
      </p:sp>
      <p:sp>
        <p:nvSpPr>
          <p:cNvPr id="4" name="AutoShape 2" descr="Iterative Development - A Complete Guide on its Process and Model">
            <a:extLst>
              <a:ext uri="{FF2B5EF4-FFF2-40B4-BE49-F238E27FC236}">
                <a16:creationId xmlns:a16="http://schemas.microsoft.com/office/drawing/2014/main" id="{C6999731-DFEE-4E3D-9744-83FB3FCE4F16}"/>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2836ED95-F85A-4F19-A09F-557F7507B558}"/>
              </a:ext>
            </a:extLst>
          </p:cNvPr>
          <p:cNvPicPr>
            <a:picLocks noChangeAspect="1"/>
          </p:cNvPicPr>
          <p:nvPr/>
        </p:nvPicPr>
        <p:blipFill>
          <a:blip r:embed="rId2"/>
          <a:stretch>
            <a:fillRect/>
          </a:stretch>
        </p:blipFill>
        <p:spPr>
          <a:xfrm>
            <a:off x="6183153" y="254668"/>
            <a:ext cx="5299396" cy="3534697"/>
          </a:xfrm>
          <a:prstGeom prst="rect">
            <a:avLst/>
          </a:prstGeom>
        </p:spPr>
      </p:pic>
      <p:pic>
        <p:nvPicPr>
          <p:cNvPr id="7" name="Picture 6">
            <a:extLst>
              <a:ext uri="{FF2B5EF4-FFF2-40B4-BE49-F238E27FC236}">
                <a16:creationId xmlns:a16="http://schemas.microsoft.com/office/drawing/2014/main" id="{BD6B092C-51C8-44E1-9FF5-C6AFAAC43E38}"/>
              </a:ext>
            </a:extLst>
          </p:cNvPr>
          <p:cNvPicPr>
            <a:picLocks noChangeAspect="1"/>
          </p:cNvPicPr>
          <p:nvPr/>
        </p:nvPicPr>
        <p:blipFill>
          <a:blip r:embed="rId3"/>
          <a:stretch>
            <a:fillRect/>
          </a:stretch>
        </p:blipFill>
        <p:spPr>
          <a:xfrm>
            <a:off x="6676107" y="4239105"/>
            <a:ext cx="4168875" cy="2364228"/>
          </a:xfrm>
          <a:prstGeom prst="rect">
            <a:avLst/>
          </a:prstGeom>
        </p:spPr>
      </p:pic>
    </p:spTree>
    <p:extLst>
      <p:ext uri="{BB962C8B-B14F-4D97-AF65-F5344CB8AC3E}">
        <p14:creationId xmlns:p14="http://schemas.microsoft.com/office/powerpoint/2010/main" val="254514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46CD2-68C1-4239-8E02-E62E2E9521EC}"/>
              </a:ext>
            </a:extLst>
          </p:cNvPr>
          <p:cNvPicPr>
            <a:picLocks noChangeAspect="1"/>
          </p:cNvPicPr>
          <p:nvPr/>
        </p:nvPicPr>
        <p:blipFill>
          <a:blip r:embed="rId2"/>
          <a:stretch>
            <a:fillRect/>
          </a:stretch>
        </p:blipFill>
        <p:spPr>
          <a:xfrm>
            <a:off x="-169279" y="0"/>
            <a:ext cx="6808184" cy="6858000"/>
          </a:xfrm>
          <a:prstGeom prst="rect">
            <a:avLst/>
          </a:prstGeom>
        </p:spPr>
      </p:pic>
      <p:pic>
        <p:nvPicPr>
          <p:cNvPr id="5" name="Picture 4">
            <a:extLst>
              <a:ext uri="{FF2B5EF4-FFF2-40B4-BE49-F238E27FC236}">
                <a16:creationId xmlns:a16="http://schemas.microsoft.com/office/drawing/2014/main" id="{01CF2A57-8239-477C-B61A-F933AACA2C3B}"/>
              </a:ext>
            </a:extLst>
          </p:cNvPr>
          <p:cNvPicPr>
            <a:picLocks noChangeAspect="1"/>
          </p:cNvPicPr>
          <p:nvPr/>
        </p:nvPicPr>
        <p:blipFill>
          <a:blip r:embed="rId3"/>
          <a:stretch>
            <a:fillRect/>
          </a:stretch>
        </p:blipFill>
        <p:spPr>
          <a:xfrm>
            <a:off x="6865049" y="216309"/>
            <a:ext cx="4951399" cy="3957483"/>
          </a:xfrm>
          <a:prstGeom prst="rect">
            <a:avLst/>
          </a:prstGeom>
        </p:spPr>
      </p:pic>
      <p:sp>
        <p:nvSpPr>
          <p:cNvPr id="7" name="TextBox 6">
            <a:extLst>
              <a:ext uri="{FF2B5EF4-FFF2-40B4-BE49-F238E27FC236}">
                <a16:creationId xmlns:a16="http://schemas.microsoft.com/office/drawing/2014/main" id="{626FB23D-644E-4A74-B4D0-D879865DA40A}"/>
              </a:ext>
            </a:extLst>
          </p:cNvPr>
          <p:cNvSpPr txBox="1"/>
          <p:nvPr/>
        </p:nvSpPr>
        <p:spPr>
          <a:xfrm>
            <a:off x="7111181" y="4744295"/>
            <a:ext cx="5080820" cy="1734257"/>
          </a:xfrm>
          <a:prstGeom prst="rect">
            <a:avLst/>
          </a:prstGeom>
          <a:noFill/>
        </p:spPr>
        <p:txBody>
          <a:bodyPr wrap="square">
            <a:spAutoFit/>
          </a:bodyPr>
          <a:lstStyle/>
          <a:p>
            <a:pPr defTabSz="1219170">
              <a:buClr>
                <a:srgbClr val="000000"/>
              </a:buClr>
            </a:pPr>
            <a:r>
              <a:rPr lang="en-US" sz="1867" kern="0" dirty="0">
                <a:solidFill>
                  <a:srgbClr val="000000"/>
                </a:solidFill>
                <a:latin typeface="Arial"/>
                <a:cs typeface="Arial"/>
                <a:sym typeface="Arial"/>
              </a:rPr>
              <a:t>Link to Source: </a:t>
            </a:r>
            <a:r>
              <a:rPr lang="en-US" sz="1867" kern="0" dirty="0">
                <a:solidFill>
                  <a:srgbClr val="000000"/>
                </a:solidFill>
                <a:latin typeface="Arial"/>
                <a:cs typeface="Arial"/>
                <a:sym typeface="Arial"/>
                <a:hlinkClick r:id="rId4"/>
              </a:rPr>
              <a:t>https://claude.ai/public/artifacts/5c72bfbc-2b9e-4123-8649-5f3214e242e7</a:t>
            </a:r>
            <a:br>
              <a:rPr lang="en-US" sz="1867" kern="0" dirty="0">
                <a:solidFill>
                  <a:srgbClr val="000000"/>
                </a:solidFill>
                <a:latin typeface="Arial"/>
                <a:cs typeface="Arial"/>
                <a:sym typeface="Arial"/>
              </a:rPr>
            </a:br>
            <a:br>
              <a:rPr lang="en-US" sz="1867" kern="0" dirty="0">
                <a:solidFill>
                  <a:srgbClr val="000000"/>
                </a:solidFill>
                <a:latin typeface="Arial"/>
                <a:cs typeface="Arial"/>
                <a:sym typeface="Arial"/>
              </a:rPr>
            </a:br>
            <a:r>
              <a:rPr lang="en-US" sz="1067" kern="0" dirty="0">
                <a:solidFill>
                  <a:srgbClr val="000000"/>
                </a:solidFill>
                <a:latin typeface="Arial"/>
                <a:cs typeface="Arial"/>
                <a:sym typeface="Arial"/>
              </a:rPr>
              <a:t>&lt;iframe src="https://claude.site/public/artifacts/5c72bfbc-2b9e-4123-8649-5f3214e242e7/embed" title="Claude Artifact" width="100%" height="600" frameborder="0" allow="clipboard-write" allowfullscreen&gt;&lt;/iframe&gt;</a:t>
            </a:r>
          </a:p>
        </p:txBody>
      </p:sp>
    </p:spTree>
    <p:extLst>
      <p:ext uri="{BB962C8B-B14F-4D97-AF65-F5344CB8AC3E}">
        <p14:creationId xmlns:p14="http://schemas.microsoft.com/office/powerpoint/2010/main" val="1062343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72A69-EE84-431A-89FD-6C121AB5884A}"/>
              </a:ext>
            </a:extLst>
          </p:cNvPr>
          <p:cNvSpPr>
            <a:spLocks noGrp="1"/>
          </p:cNvSpPr>
          <p:nvPr>
            <p:ph type="title"/>
          </p:nvPr>
        </p:nvSpPr>
        <p:spPr>
          <a:xfrm>
            <a:off x="838200" y="0"/>
            <a:ext cx="10515600" cy="1325563"/>
          </a:xfrm>
        </p:spPr>
        <p:txBody>
          <a:bodyPr>
            <a:normAutofit/>
          </a:bodyPr>
          <a:lstStyle/>
          <a:p>
            <a:r>
              <a:rPr lang="en-US" dirty="0"/>
              <a:t>The Prompt Window and Artifact/Code Window </a:t>
            </a:r>
          </a:p>
        </p:txBody>
      </p:sp>
      <p:pic>
        <p:nvPicPr>
          <p:cNvPr id="4" name="Picture 3">
            <a:extLst>
              <a:ext uri="{FF2B5EF4-FFF2-40B4-BE49-F238E27FC236}">
                <a16:creationId xmlns:a16="http://schemas.microsoft.com/office/drawing/2014/main" id="{0AE0D5BA-89EB-4172-B9C8-F1623F61EEEA}"/>
              </a:ext>
            </a:extLst>
          </p:cNvPr>
          <p:cNvPicPr>
            <a:picLocks noChangeAspect="1"/>
          </p:cNvPicPr>
          <p:nvPr/>
        </p:nvPicPr>
        <p:blipFill>
          <a:blip r:embed="rId2"/>
          <a:stretch>
            <a:fillRect/>
          </a:stretch>
        </p:blipFill>
        <p:spPr>
          <a:xfrm>
            <a:off x="0" y="1419439"/>
            <a:ext cx="12192000" cy="4687716"/>
          </a:xfrm>
          <a:prstGeom prst="rect">
            <a:avLst/>
          </a:prstGeom>
        </p:spPr>
      </p:pic>
      <p:pic>
        <p:nvPicPr>
          <p:cNvPr id="6" name="Picture 5">
            <a:extLst>
              <a:ext uri="{FF2B5EF4-FFF2-40B4-BE49-F238E27FC236}">
                <a16:creationId xmlns:a16="http://schemas.microsoft.com/office/drawing/2014/main" id="{47713E61-677C-4DD4-A8F0-40FCE531CD7B}"/>
              </a:ext>
            </a:extLst>
          </p:cNvPr>
          <p:cNvPicPr>
            <a:picLocks noChangeAspect="1"/>
          </p:cNvPicPr>
          <p:nvPr/>
        </p:nvPicPr>
        <p:blipFill>
          <a:blip r:embed="rId2"/>
          <a:stretch>
            <a:fillRect/>
          </a:stretch>
        </p:blipFill>
        <p:spPr>
          <a:xfrm>
            <a:off x="0" y="1085142"/>
            <a:ext cx="12192000" cy="4687716"/>
          </a:xfrm>
          <a:prstGeom prst="rect">
            <a:avLst/>
          </a:prstGeom>
        </p:spPr>
      </p:pic>
    </p:spTree>
    <p:extLst>
      <p:ext uri="{BB962C8B-B14F-4D97-AF65-F5344CB8AC3E}">
        <p14:creationId xmlns:p14="http://schemas.microsoft.com/office/powerpoint/2010/main" val="2210010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23114B-9574-49D2-87C4-E52C30BFA340}"/>
              </a:ext>
            </a:extLst>
          </p:cNvPr>
          <p:cNvSpPr txBox="1"/>
          <p:nvPr/>
        </p:nvSpPr>
        <p:spPr>
          <a:xfrm>
            <a:off x="1858297" y="-88489"/>
            <a:ext cx="9753600" cy="1118319"/>
          </a:xfrm>
          <a:prstGeom prst="rect">
            <a:avLst/>
          </a:prstGeom>
          <a:noFill/>
        </p:spPr>
        <p:txBody>
          <a:bodyPr wrap="square" rtlCol="0">
            <a:spAutoFit/>
          </a:bodyPr>
          <a:lstStyle/>
          <a:p>
            <a:pPr defTabSz="1219170">
              <a:buClr>
                <a:srgbClr val="000000"/>
              </a:buClr>
            </a:pPr>
            <a:r>
              <a:rPr lang="en-US" sz="4800" kern="0" dirty="0">
                <a:solidFill>
                  <a:srgbClr val="000000"/>
                </a:solidFill>
                <a:latin typeface="Arial"/>
                <a:cs typeface="Arial"/>
                <a:sym typeface="Arial"/>
              </a:rPr>
              <a:t>Please Verify Primary Sources</a:t>
            </a:r>
          </a:p>
          <a:p>
            <a:pPr defTabSz="1219170">
              <a:buClr>
                <a:srgbClr val="000000"/>
              </a:buClr>
            </a:pPr>
            <a:endParaRPr lang="en-US" sz="1867" kern="0" dirty="0">
              <a:solidFill>
                <a:srgbClr val="000000"/>
              </a:solidFill>
              <a:latin typeface="Arial"/>
              <a:cs typeface="Arial"/>
              <a:sym typeface="Arial"/>
            </a:endParaRPr>
          </a:p>
        </p:txBody>
      </p:sp>
      <p:sp>
        <p:nvSpPr>
          <p:cNvPr id="3" name="Rectangle 1">
            <a:extLst>
              <a:ext uri="{FF2B5EF4-FFF2-40B4-BE49-F238E27FC236}">
                <a16:creationId xmlns:a16="http://schemas.microsoft.com/office/drawing/2014/main" id="{2704CE2C-175E-4C74-B117-00DBFEB9E93B}"/>
              </a:ext>
            </a:extLst>
          </p:cNvPr>
          <p:cNvSpPr>
            <a:spLocks noChangeArrowheads="1"/>
          </p:cNvSpPr>
          <p:nvPr/>
        </p:nvSpPr>
        <p:spPr bwMode="auto">
          <a:xfrm>
            <a:off x="0" y="742933"/>
            <a:ext cx="12388645" cy="658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1200" b="1" kern="0" dirty="0">
                <a:solidFill>
                  <a:prstClr val="black"/>
                </a:solidFill>
                <a:latin typeface="Arial" panose="020B0604020202020204" pitchFamily="34" charset="0"/>
                <a:cs typeface="Arial"/>
                <a:sym typeface="Arial"/>
              </a:rPr>
              <a:t>PRIMARY SOURCES CITED:</a:t>
            </a:r>
          </a:p>
          <a:p>
            <a:pPr defTabSz="1219170" eaLnBrk="0" fontAlgn="base" hangingPunct="0">
              <a:spcBef>
                <a:spcPct val="0"/>
              </a:spcBef>
              <a:spcAft>
                <a:spcPct val="0"/>
              </a:spcAft>
              <a:buFontTx/>
              <a:buAutoNum type="arabicPeriod"/>
            </a:pPr>
            <a:r>
              <a:rPr lang="en-US" altLang="en-US" sz="800" b="1" kern="0" dirty="0">
                <a:solidFill>
                  <a:prstClr val="black"/>
                </a:solidFill>
                <a:latin typeface="Arial" panose="020B0604020202020204" pitchFamily="34" charset="0"/>
                <a:cs typeface="Arial"/>
                <a:sym typeface="Arial"/>
              </a:rPr>
              <a:t>Federal Reserve Bank of New York</a:t>
            </a:r>
            <a:r>
              <a:rPr lang="en-US" altLang="en-US" sz="2400" kern="0" dirty="0">
                <a:solidFill>
                  <a:prstClr val="black"/>
                </a:solidFill>
                <a:latin typeface="Arial" panose="020B0604020202020204" pitchFamily="34" charset="0"/>
                <a:cs typeface="Arial"/>
                <a:sym typeface="Arial"/>
              </a:rPr>
              <a:t> - Labor Market for Recent College Graduates </a:t>
            </a:r>
          </a:p>
          <a:p>
            <a:pPr defTabSz="1219170" eaLnBrk="0" fontAlgn="base" hangingPunct="0">
              <a:spcBef>
                <a:spcPct val="0"/>
              </a:spcBef>
              <a:spcAft>
                <a:spcPct val="0"/>
              </a:spcAft>
              <a:buFontTx/>
              <a:buAutoNum type="arabicPeriod" startAt="2"/>
            </a:pPr>
            <a:r>
              <a:rPr lang="en-US" altLang="en-US" sz="2400" b="1" kern="0" dirty="0">
                <a:solidFill>
                  <a:prstClr val="black"/>
                </a:solidFill>
                <a:latin typeface="Arial" panose="020B0604020202020204" pitchFamily="34" charset="0"/>
                <a:cs typeface="Arial"/>
                <a:sym typeface="Arial"/>
              </a:rPr>
              <a:t>Federal Reserve Bank of St. Louis</a:t>
            </a:r>
            <a:r>
              <a:rPr lang="en-US" altLang="en-US" sz="2400" kern="0" dirty="0">
                <a:solidFill>
                  <a:prstClr val="black"/>
                </a:solidFill>
                <a:latin typeface="Arial" panose="020B0604020202020204" pitchFamily="34" charset="0"/>
                <a:cs typeface="Arial"/>
                <a:sym typeface="Arial"/>
              </a:rPr>
              <a:t> - Economic research and analysis </a:t>
            </a:r>
          </a:p>
          <a:p>
            <a:pPr defTabSz="1219170" eaLnBrk="0" fontAlgn="base" hangingPunct="0">
              <a:spcBef>
                <a:spcPct val="0"/>
              </a:spcBef>
              <a:spcAft>
                <a:spcPct val="0"/>
              </a:spcAft>
              <a:buFontTx/>
              <a:buAutoNum type="arabicPeriod" startAt="3"/>
            </a:pPr>
            <a:r>
              <a:rPr lang="en-US" altLang="en-US" sz="2400" b="1" kern="0" dirty="0">
                <a:solidFill>
                  <a:prstClr val="black"/>
                </a:solidFill>
                <a:latin typeface="Arial" panose="020B0604020202020204" pitchFamily="34" charset="0"/>
                <a:cs typeface="Arial"/>
                <a:sym typeface="Arial"/>
              </a:rPr>
              <a:t>HEPI (Higher Education Policy Institute)</a:t>
            </a:r>
            <a:r>
              <a:rPr lang="en-US" altLang="en-US" sz="2400" kern="0" dirty="0">
                <a:solidFill>
                  <a:prstClr val="black"/>
                </a:solidFill>
                <a:latin typeface="Arial" panose="020B0604020202020204" pitchFamily="34" charset="0"/>
                <a:cs typeface="Arial"/>
                <a:sym typeface="Arial"/>
              </a:rPr>
              <a:t> - Student Generative AI Survey 2025 </a:t>
            </a:r>
          </a:p>
          <a:p>
            <a:pPr defTabSz="1219170" eaLnBrk="0" fontAlgn="base" hangingPunct="0">
              <a:spcBef>
                <a:spcPct val="0"/>
              </a:spcBef>
              <a:spcAft>
                <a:spcPct val="0"/>
              </a:spcAft>
              <a:buFontTx/>
              <a:buAutoNum type="arabicPeriod" startAt="4"/>
            </a:pPr>
            <a:r>
              <a:rPr lang="en-US" altLang="en-US" sz="2400" b="1" kern="0" dirty="0">
                <a:solidFill>
                  <a:prstClr val="black"/>
                </a:solidFill>
                <a:latin typeface="Arial" panose="020B0604020202020204" pitchFamily="34" charset="0"/>
                <a:cs typeface="Arial"/>
                <a:sym typeface="Arial"/>
              </a:rPr>
              <a:t>Precedence Research</a:t>
            </a:r>
            <a:r>
              <a:rPr lang="en-US" altLang="en-US" sz="2400" kern="0" dirty="0">
                <a:solidFill>
                  <a:prstClr val="black"/>
                </a:solidFill>
                <a:latin typeface="Arial" panose="020B0604020202020204" pitchFamily="34" charset="0"/>
                <a:cs typeface="Arial"/>
                <a:sym typeface="Arial"/>
              </a:rPr>
              <a:t> - AI in Education Market analysis </a:t>
            </a:r>
          </a:p>
          <a:p>
            <a:pPr defTabSz="1219170" eaLnBrk="0" fontAlgn="base" hangingPunct="0">
              <a:spcBef>
                <a:spcPct val="0"/>
              </a:spcBef>
              <a:spcAft>
                <a:spcPct val="0"/>
              </a:spcAft>
              <a:buFontTx/>
              <a:buAutoNum type="arabicPeriod" startAt="5"/>
            </a:pPr>
            <a:r>
              <a:rPr lang="en-US" altLang="en-US" sz="2400" b="1" kern="0" dirty="0">
                <a:solidFill>
                  <a:prstClr val="black"/>
                </a:solidFill>
                <a:latin typeface="Arial" panose="020B0604020202020204" pitchFamily="34" charset="0"/>
                <a:cs typeface="Arial"/>
                <a:sym typeface="Arial"/>
              </a:rPr>
              <a:t>Global Market Insights (GMI)</a:t>
            </a:r>
            <a:r>
              <a:rPr lang="en-US" altLang="en-US" sz="2400" kern="0" dirty="0">
                <a:solidFill>
                  <a:prstClr val="black"/>
                </a:solidFill>
                <a:latin typeface="Arial" panose="020B0604020202020204" pitchFamily="34" charset="0"/>
                <a:cs typeface="Arial"/>
                <a:sym typeface="Arial"/>
              </a:rPr>
              <a:t> - Market sizing studies </a:t>
            </a:r>
          </a:p>
          <a:p>
            <a:pPr defTabSz="1219170" eaLnBrk="0" fontAlgn="base" hangingPunct="0">
              <a:spcBef>
                <a:spcPct val="0"/>
              </a:spcBef>
              <a:spcAft>
                <a:spcPct val="0"/>
              </a:spcAft>
              <a:buFontTx/>
              <a:buAutoNum type="arabicPeriod" startAt="6"/>
            </a:pPr>
            <a:r>
              <a:rPr lang="en-US" altLang="en-US" sz="2400" b="1" kern="0" dirty="0">
                <a:solidFill>
                  <a:prstClr val="black"/>
                </a:solidFill>
                <a:latin typeface="Arial" panose="020B0604020202020204" pitchFamily="34" charset="0"/>
                <a:cs typeface="Arial"/>
                <a:sym typeface="Arial"/>
              </a:rPr>
              <a:t>Oxford Economics</a:t>
            </a:r>
            <a:r>
              <a:rPr lang="en-US" altLang="en-US" sz="2400" kern="0" dirty="0">
                <a:solidFill>
                  <a:prstClr val="black"/>
                </a:solidFill>
                <a:latin typeface="Arial" panose="020B0604020202020204" pitchFamily="34" charset="0"/>
                <a:cs typeface="Arial"/>
                <a:sym typeface="Arial"/>
              </a:rPr>
              <a:t> - Graduate employment research </a:t>
            </a:r>
          </a:p>
          <a:p>
            <a:pPr defTabSz="1219170" eaLnBrk="0" fontAlgn="base" hangingPunct="0">
              <a:spcBef>
                <a:spcPct val="0"/>
              </a:spcBef>
              <a:spcAft>
                <a:spcPct val="0"/>
              </a:spcAft>
              <a:buFontTx/>
              <a:buAutoNum type="arabicPeriod" startAt="7"/>
            </a:pPr>
            <a:r>
              <a:rPr lang="en-US" altLang="en-US" sz="2400" b="1" kern="0" dirty="0">
                <a:solidFill>
                  <a:prstClr val="black"/>
                </a:solidFill>
                <a:latin typeface="Arial" panose="020B0604020202020204" pitchFamily="34" charset="0"/>
                <a:cs typeface="Arial"/>
                <a:sym typeface="Arial"/>
              </a:rPr>
              <a:t>SignalFire</a:t>
            </a:r>
            <a:r>
              <a:rPr lang="en-US" altLang="en-US" sz="2400" kern="0" dirty="0">
                <a:solidFill>
                  <a:prstClr val="black"/>
                </a:solidFill>
                <a:latin typeface="Arial" panose="020B0604020202020204" pitchFamily="34" charset="0"/>
                <a:cs typeface="Arial"/>
                <a:sym typeface="Arial"/>
              </a:rPr>
              <a:t> - Tech hiring and VC research </a:t>
            </a:r>
          </a:p>
          <a:p>
            <a:pPr defTabSz="1219170" eaLnBrk="0" fontAlgn="base" hangingPunct="0">
              <a:spcBef>
                <a:spcPct val="0"/>
              </a:spcBef>
              <a:spcAft>
                <a:spcPct val="0"/>
              </a:spcAft>
              <a:buFontTx/>
              <a:buAutoNum type="arabicPeriod" startAt="8"/>
            </a:pPr>
            <a:r>
              <a:rPr lang="en-US" altLang="en-US" sz="2400" b="1" kern="0" dirty="0">
                <a:solidFill>
                  <a:prstClr val="black"/>
                </a:solidFill>
                <a:latin typeface="Arial" panose="020B0604020202020204" pitchFamily="34" charset="0"/>
                <a:cs typeface="Arial"/>
                <a:sym typeface="Arial"/>
              </a:rPr>
              <a:t>Ellucian</a:t>
            </a:r>
            <a:r>
              <a:rPr lang="en-US" altLang="en-US" sz="2400" kern="0" dirty="0">
                <a:solidFill>
                  <a:prstClr val="black"/>
                </a:solidFill>
                <a:latin typeface="Arial" panose="020B0604020202020204" pitchFamily="34" charset="0"/>
                <a:cs typeface="Arial"/>
                <a:sym typeface="Arial"/>
              </a:rPr>
              <a:t> - Higher education technology surveys </a:t>
            </a:r>
          </a:p>
          <a:p>
            <a:pPr defTabSz="1219170" eaLnBrk="0" fontAlgn="base" hangingPunct="0">
              <a:spcBef>
                <a:spcPct val="0"/>
              </a:spcBef>
              <a:spcAft>
                <a:spcPct val="0"/>
              </a:spcAft>
              <a:buFontTx/>
              <a:buAutoNum type="arabicPeriod" startAt="9"/>
            </a:pPr>
            <a:r>
              <a:rPr lang="en-US" altLang="en-US" sz="2400" b="1" kern="0" dirty="0">
                <a:solidFill>
                  <a:prstClr val="black"/>
                </a:solidFill>
                <a:latin typeface="Arial" panose="020B0604020202020204" pitchFamily="34" charset="0"/>
                <a:cs typeface="Arial"/>
                <a:sym typeface="Arial"/>
              </a:rPr>
              <a:t>Ithaka S+R</a:t>
            </a:r>
            <a:r>
              <a:rPr lang="en-US" altLang="en-US" sz="2400" kern="0" dirty="0">
                <a:solidFill>
                  <a:prstClr val="black"/>
                </a:solidFill>
                <a:latin typeface="Arial" panose="020B0604020202020204" pitchFamily="34" charset="0"/>
                <a:cs typeface="Arial"/>
                <a:sym typeface="Arial"/>
              </a:rPr>
              <a:t> - Faculty AI adoption research </a:t>
            </a:r>
          </a:p>
          <a:p>
            <a:pPr defTabSz="1219170" eaLnBrk="0" fontAlgn="base" hangingPunct="0">
              <a:spcBef>
                <a:spcPct val="0"/>
              </a:spcBef>
              <a:spcAft>
                <a:spcPct val="0"/>
              </a:spcAft>
              <a:buFontTx/>
              <a:buAutoNum type="arabicPeriod" startAt="10"/>
            </a:pPr>
            <a:r>
              <a:rPr lang="en-US" altLang="en-US" sz="2400" b="1" kern="0" dirty="0">
                <a:solidFill>
                  <a:prstClr val="black"/>
                </a:solidFill>
                <a:latin typeface="Arial" panose="020B0604020202020204" pitchFamily="34" charset="0"/>
                <a:cs typeface="Arial"/>
                <a:sym typeface="Arial"/>
              </a:rPr>
              <a:t>Digital Education Council</a:t>
            </a:r>
            <a:r>
              <a:rPr lang="en-US" altLang="en-US" sz="2400" kern="0" dirty="0">
                <a:solidFill>
                  <a:prstClr val="black"/>
                </a:solidFill>
                <a:latin typeface="Arial" panose="020B0604020202020204" pitchFamily="34" charset="0"/>
                <a:cs typeface="Arial"/>
                <a:sym typeface="Arial"/>
              </a:rPr>
              <a:t> - Global student surveys </a:t>
            </a:r>
          </a:p>
          <a:p>
            <a:pPr defTabSz="1219170" eaLnBrk="0" fontAlgn="base" hangingPunct="0">
              <a:spcBef>
                <a:spcPct val="0"/>
              </a:spcBef>
              <a:spcAft>
                <a:spcPct val="0"/>
              </a:spcAft>
              <a:buFontTx/>
              <a:buAutoNum type="arabicPeriod" startAt="11"/>
            </a:pPr>
            <a:r>
              <a:rPr lang="en-US" altLang="en-US" sz="2400" b="1" kern="0" dirty="0">
                <a:solidFill>
                  <a:prstClr val="black"/>
                </a:solidFill>
                <a:latin typeface="Arial" panose="020B0604020202020204" pitchFamily="34" charset="0"/>
                <a:cs typeface="Arial"/>
                <a:sym typeface="Arial"/>
              </a:rPr>
              <a:t>Government of Canada</a:t>
            </a:r>
            <a:r>
              <a:rPr lang="en-US" altLang="en-US" sz="2400" kern="0" dirty="0">
                <a:solidFill>
                  <a:prstClr val="black"/>
                </a:solidFill>
                <a:latin typeface="Arial" panose="020B0604020202020204" pitchFamily="34" charset="0"/>
                <a:cs typeface="Arial"/>
                <a:sym typeface="Arial"/>
              </a:rPr>
              <a:t> - Budget 2024 documents </a:t>
            </a:r>
          </a:p>
          <a:p>
            <a:pPr defTabSz="1219170" eaLnBrk="0" fontAlgn="base" hangingPunct="0">
              <a:spcBef>
                <a:spcPct val="0"/>
              </a:spcBef>
              <a:spcAft>
                <a:spcPct val="0"/>
              </a:spcAft>
              <a:buFontTx/>
              <a:buAutoNum type="arabicPeriod" startAt="12"/>
            </a:pPr>
            <a:r>
              <a:rPr lang="en-US" altLang="en-US" sz="2400" b="1" kern="0" dirty="0">
                <a:solidFill>
                  <a:prstClr val="black"/>
                </a:solidFill>
                <a:latin typeface="Arial" panose="020B0604020202020204" pitchFamily="34" charset="0"/>
                <a:cs typeface="Arial"/>
                <a:sym typeface="Arial"/>
              </a:rPr>
              <a:t>New York State</a:t>
            </a:r>
            <a:r>
              <a:rPr lang="en-US" altLang="en-US" sz="2400" kern="0" dirty="0">
                <a:solidFill>
                  <a:prstClr val="black"/>
                </a:solidFill>
                <a:latin typeface="Arial" panose="020B0604020202020204" pitchFamily="34" charset="0"/>
                <a:cs typeface="Arial"/>
                <a:sym typeface="Arial"/>
              </a:rPr>
              <a:t> - Budget documents </a:t>
            </a:r>
          </a:p>
          <a:p>
            <a:pPr defTabSz="1219170" eaLnBrk="0" fontAlgn="base" hangingPunct="0">
              <a:spcBef>
                <a:spcPct val="0"/>
              </a:spcBef>
              <a:spcAft>
                <a:spcPct val="0"/>
              </a:spcAft>
              <a:buFontTx/>
              <a:buAutoNum type="arabicPeriod" startAt="13"/>
            </a:pPr>
            <a:r>
              <a:rPr lang="en-US" altLang="en-US" sz="2400" b="1" kern="0" dirty="0">
                <a:solidFill>
                  <a:prstClr val="black"/>
                </a:solidFill>
                <a:latin typeface="Arial" panose="020B0604020202020204" pitchFamily="34" charset="0"/>
                <a:cs typeface="Arial"/>
                <a:sym typeface="Arial"/>
              </a:rPr>
              <a:t>Universities Canada</a:t>
            </a:r>
            <a:r>
              <a:rPr lang="en-US" altLang="en-US" sz="2400" kern="0" dirty="0">
                <a:solidFill>
                  <a:prstClr val="black"/>
                </a:solidFill>
                <a:latin typeface="Arial" panose="020B0604020202020204" pitchFamily="34" charset="0"/>
                <a:cs typeface="Arial"/>
                <a:sym typeface="Arial"/>
              </a:rPr>
              <a:t> - Research and statistics </a:t>
            </a:r>
          </a:p>
          <a:p>
            <a:pPr defTabSz="1219170" eaLnBrk="0" fontAlgn="base" hangingPunct="0">
              <a:spcBef>
                <a:spcPct val="0"/>
              </a:spcBef>
              <a:spcAft>
                <a:spcPct val="0"/>
              </a:spcAft>
              <a:buFontTx/>
              <a:buAutoNum type="arabicPeriod" startAt="14"/>
            </a:pPr>
            <a:r>
              <a:rPr lang="en-US" altLang="en-US" sz="2400" b="1" kern="0" dirty="0">
                <a:solidFill>
                  <a:prstClr val="black"/>
                </a:solidFill>
                <a:latin typeface="Arial" panose="020B0604020202020204" pitchFamily="34" charset="0"/>
                <a:cs typeface="Arial"/>
                <a:sym typeface="Arial"/>
              </a:rPr>
              <a:t>Chronicle of Higher Education</a:t>
            </a:r>
            <a:r>
              <a:rPr lang="en-US" altLang="en-US" sz="2400" kern="0" dirty="0">
                <a:solidFill>
                  <a:prstClr val="black"/>
                </a:solidFill>
                <a:latin typeface="Arial" panose="020B0604020202020204" pitchFamily="34" charset="0"/>
                <a:cs typeface="Arial"/>
                <a:sym typeface="Arial"/>
              </a:rPr>
              <a:t> - Institutional reporting </a:t>
            </a:r>
          </a:p>
          <a:p>
            <a:pPr defTabSz="1219170" eaLnBrk="0" fontAlgn="base" hangingPunct="0">
              <a:spcBef>
                <a:spcPct val="0"/>
              </a:spcBef>
              <a:spcAft>
                <a:spcPct val="0"/>
              </a:spcAft>
              <a:buFontTx/>
              <a:buAutoNum type="arabicPeriod" startAt="15"/>
            </a:pPr>
            <a:r>
              <a:rPr lang="en-US" altLang="en-US" sz="2400" b="1" kern="0" dirty="0">
                <a:solidFill>
                  <a:prstClr val="black"/>
                </a:solidFill>
                <a:latin typeface="Arial" panose="020B0604020202020204" pitchFamily="34" charset="0"/>
                <a:cs typeface="Arial"/>
                <a:sym typeface="Arial"/>
              </a:rPr>
              <a:t>Stanford AI Index Report 2025</a:t>
            </a:r>
            <a:r>
              <a:rPr lang="en-US" altLang="en-US" sz="2400" kern="0" dirty="0">
                <a:solidFill>
                  <a:prstClr val="black"/>
                </a:solidFill>
                <a:latin typeface="Arial" panose="020B0604020202020204" pitchFamily="34" charset="0"/>
                <a:cs typeface="Arial"/>
                <a:sym typeface="Arial"/>
              </a:rPr>
              <a:t> - Global AI trends </a:t>
            </a:r>
          </a:p>
          <a:p>
            <a:pPr defTabSz="1219170" eaLnBrk="0" fontAlgn="base" hangingPunct="0">
              <a:spcBef>
                <a:spcPct val="0"/>
              </a:spcBef>
              <a:spcAft>
                <a:spcPct val="0"/>
              </a:spcAft>
            </a:pPr>
            <a:r>
              <a:rPr lang="en-US" altLang="en-US" sz="2400" kern="0" dirty="0">
                <a:solidFill>
                  <a:prstClr val="black"/>
                </a:solidFill>
                <a:latin typeface="Arial" panose="020B0604020202020204" pitchFamily="34" charset="0"/>
                <a:cs typeface="Arial"/>
                <a:sym typeface="Arial"/>
              </a:rPr>
              <a:t>All data points in the dashboard are verifiable from authoritative primary sources.</a:t>
            </a:r>
          </a:p>
          <a:p>
            <a:pPr defTabSz="1219170" eaLnBrk="0" fontAlgn="base" hangingPunct="0">
              <a:spcBef>
                <a:spcPct val="0"/>
              </a:spcBef>
              <a:spcAft>
                <a:spcPct val="0"/>
              </a:spcAft>
            </a:pPr>
            <a:endParaRPr lang="en-US" altLang="en-US" sz="2400" kern="0" dirty="0">
              <a:solidFill>
                <a:prstClr val="black"/>
              </a:solidFill>
              <a:latin typeface="Arial" panose="020B0604020202020204" pitchFamily="34" charset="0"/>
              <a:cs typeface="Arial"/>
              <a:sym typeface="Arial"/>
            </a:endParaRPr>
          </a:p>
        </p:txBody>
      </p:sp>
    </p:spTree>
    <p:extLst>
      <p:ext uri="{BB962C8B-B14F-4D97-AF65-F5344CB8AC3E}">
        <p14:creationId xmlns:p14="http://schemas.microsoft.com/office/powerpoint/2010/main" val="3756342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32323"/>
        </a:solidFill>
        <a:effectLst/>
      </p:bgPr>
    </p:bg>
    <p:spTree>
      <p:nvGrpSpPr>
        <p:cNvPr id="1" name=""/>
        <p:cNvGrpSpPr/>
        <p:nvPr/>
      </p:nvGrpSpPr>
      <p:grpSpPr>
        <a:xfrm>
          <a:off x="0" y="0"/>
          <a:ext cx="0" cy="0"/>
          <a:chOff x="0" y="0"/>
          <a:chExt cx="0" cy="0"/>
        </a:xfrm>
      </p:grpSpPr>
      <p:pic>
        <p:nvPicPr>
          <p:cNvPr id="2" name="Image 0" descr="https://kimi-img.moonshot.cn/pub/slides/slides_tmpl/image/25-08-27-20:09:28-d2nfau18bjvh7rlj0je0.png"/>
          <p:cNvPicPr>
            <a:picLocks noChangeAspect="1"/>
          </p:cNvPicPr>
          <p:nvPr/>
        </p:nvPicPr>
        <p:blipFill>
          <a:blip r:embed="rId3"/>
          <a:srcRect t="16" b="16"/>
          <a:stretch/>
        </p:blipFill>
        <p:spPr>
          <a:xfrm>
            <a:off x="434340" y="4406330"/>
            <a:ext cx="1548000" cy="1548000"/>
          </a:xfrm>
          <a:prstGeom prst="rect">
            <a:avLst/>
          </a:prstGeom>
        </p:spPr>
      </p:pic>
      <p:pic>
        <p:nvPicPr>
          <p:cNvPr id="3" name="Image 1" descr="https://kimi-img.moonshot.cn/pub/slides/slides_tmpl/image/25-08-27-20:09:28-d2nfau18bjvh7rlj0jfg.png"/>
          <p:cNvPicPr>
            <a:picLocks noChangeAspect="1"/>
          </p:cNvPicPr>
          <p:nvPr/>
        </p:nvPicPr>
        <p:blipFill>
          <a:blip r:embed="rId4"/>
          <a:srcRect t="16" b="16"/>
          <a:stretch/>
        </p:blipFill>
        <p:spPr>
          <a:xfrm>
            <a:off x="6206490" y="1682815"/>
            <a:ext cx="1548000" cy="1548000"/>
          </a:xfrm>
          <a:prstGeom prst="rect">
            <a:avLst/>
          </a:prstGeom>
        </p:spPr>
      </p:pic>
      <p:pic>
        <p:nvPicPr>
          <p:cNvPr id="4" name="Image 2" descr="https://kimi-img.moonshot.cn/pub/slides/slides_tmpl/image/25-08-27-20:09:28-d2nfau18bjvh7rlj0jgg.png"/>
          <p:cNvPicPr>
            <a:picLocks noChangeAspect="1"/>
          </p:cNvPicPr>
          <p:nvPr/>
        </p:nvPicPr>
        <p:blipFill>
          <a:blip r:embed="rId5"/>
          <a:srcRect t="16" b="16"/>
          <a:stretch/>
        </p:blipFill>
        <p:spPr>
          <a:xfrm>
            <a:off x="6255385" y="4406330"/>
            <a:ext cx="1548000" cy="1548000"/>
          </a:xfrm>
          <a:prstGeom prst="rect">
            <a:avLst/>
          </a:prstGeom>
        </p:spPr>
      </p:pic>
      <p:pic>
        <p:nvPicPr>
          <p:cNvPr id="5" name="Image 3" descr="https://kimi-img.moonshot.cn/pub/slides/slides_tmpl/image/25-08-27-20:09:29-d2nfau98bjvh7rlj0jh0.png"/>
          <p:cNvPicPr>
            <a:picLocks noChangeAspect="1"/>
          </p:cNvPicPr>
          <p:nvPr/>
        </p:nvPicPr>
        <p:blipFill>
          <a:blip r:embed="rId6"/>
          <a:srcRect t="16" b="16"/>
          <a:stretch/>
        </p:blipFill>
        <p:spPr>
          <a:xfrm>
            <a:off x="381635" y="1682815"/>
            <a:ext cx="1548000" cy="1548000"/>
          </a:xfrm>
          <a:prstGeom prst="rect">
            <a:avLst/>
          </a:prstGeom>
        </p:spPr>
      </p:pic>
      <p:sp>
        <p:nvSpPr>
          <p:cNvPr id="6" name="Text 0"/>
          <p:cNvSpPr/>
          <p:nvPr/>
        </p:nvSpPr>
        <p:spPr>
          <a:xfrm>
            <a:off x="988695" y="539115"/>
            <a:ext cx="10591800" cy="584775"/>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AI Development Benefits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Image 4" descr="https://kimi-img.moonshot.cn/pub/slides/slides_tmpl/image/25-08-27-20:09:27-d2nfatp8bjvh7rlj0ja0.png"/>
          <p:cNvPicPr>
            <a:picLocks noChangeAspect="1"/>
          </p:cNvPicPr>
          <p:nvPr/>
        </p:nvPicPr>
        <p:blipFill>
          <a:blip r:embed="rId7"/>
          <a:srcRect/>
          <a:stretch/>
        </p:blipFill>
        <p:spPr>
          <a:xfrm>
            <a:off x="429577" y="606107"/>
            <a:ext cx="533400" cy="368300"/>
          </a:xfrm>
          <a:prstGeom prst="rect">
            <a:avLst/>
          </a:prstGeom>
        </p:spPr>
      </p:pic>
      <p:sp>
        <p:nvSpPr>
          <p:cNvPr id="8" name="Text 1"/>
          <p:cNvSpPr/>
          <p:nvPr/>
        </p:nvSpPr>
        <p:spPr>
          <a:xfrm>
            <a:off x="1929765" y="1396707"/>
            <a:ext cx="3917315" cy="400110"/>
          </a:xfrm>
          <a:prstGeom prst="rect">
            <a:avLst/>
          </a:prstGeom>
          <a:noFill/>
          <a:ln/>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Rapid Prototyping</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 2"/>
          <p:cNvSpPr/>
          <p:nvPr/>
        </p:nvSpPr>
        <p:spPr>
          <a:xfrm>
            <a:off x="2023640" y="1873598"/>
            <a:ext cx="3742283" cy="1366336"/>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AI-assisted development accelerates the creation of initial prototypes by allowing developers to describe desired outcomes in natural language, reducing the time needed for coding.</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Text 3"/>
          <p:cNvSpPr/>
          <p:nvPr/>
        </p:nvSpPr>
        <p:spPr>
          <a:xfrm>
            <a:off x="2028190" y="4102619"/>
            <a:ext cx="3917315" cy="400110"/>
          </a:xfrm>
          <a:prstGeom prst="rect">
            <a:avLst/>
          </a:prstGeom>
          <a:noFill/>
          <a:ln/>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Lowering Barriers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Text 4"/>
          <p:cNvSpPr/>
          <p:nvPr/>
        </p:nvSpPr>
        <p:spPr>
          <a:xfrm>
            <a:off x="2072402" y="4607452"/>
            <a:ext cx="3779228" cy="1109214"/>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Vibe coding lowers the technical barriers to entry, making it easier for non-technical users to create functional applications without extensive programming knowledge.</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Text 5"/>
          <p:cNvSpPr/>
          <p:nvPr/>
        </p:nvSpPr>
        <p:spPr>
          <a:xfrm>
            <a:off x="7809230" y="1378291"/>
            <a:ext cx="3917315" cy="400110"/>
          </a:xfrm>
          <a:prstGeom prst="rect">
            <a:avLst/>
          </a:prstGeom>
          <a:noFill/>
          <a:ln/>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Innovation Cycles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3" name="Text 6"/>
          <p:cNvSpPr/>
          <p:nvPr/>
        </p:nvSpPr>
        <p:spPr>
          <a:xfrm>
            <a:off x="7903105" y="1873598"/>
            <a:ext cx="3742283" cy="1109214"/>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The iterative nature of AI development enables faster innovation cycles, allowing teams to quickly test and refine their applications based on real-time feedback.</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Text 7"/>
          <p:cNvSpPr/>
          <p:nvPr/>
        </p:nvSpPr>
        <p:spPr>
          <a:xfrm>
            <a:off x="7809230" y="4114050"/>
            <a:ext cx="3917315" cy="400110"/>
          </a:xfrm>
          <a:prstGeom prst="rect">
            <a:avLst/>
          </a:prstGeom>
          <a:noFill/>
          <a:ln/>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Arial" panose="020B0604020202020204" pitchFamily="34" charset="0"/>
                <a:ea typeface="Calibri" panose="020F0502020204030204" pitchFamily="34" charset="0"/>
                <a:cs typeface="Arial" panose="020B0604020202020204" pitchFamily="34" charset="0"/>
              </a:rPr>
              <a:t>Natural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Language Support</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Text 8"/>
          <p:cNvSpPr/>
          <p:nvPr/>
        </p:nvSpPr>
        <p:spPr>
          <a:xfrm>
            <a:off x="7903105" y="4597292"/>
            <a:ext cx="3742283" cy="1367747"/>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AI models can support multiple programming or human languages, enabling developers to work in their preferred language while leveraging AI for debugging, optimization, and feature implementation.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46CC-0DD7-4256-8F52-A984F6B792A3}"/>
              </a:ext>
            </a:extLst>
          </p:cNvPr>
          <p:cNvSpPr>
            <a:spLocks noGrp="1"/>
          </p:cNvSpPr>
          <p:nvPr>
            <p:ph type="title"/>
          </p:nvPr>
        </p:nvSpPr>
        <p:spPr/>
        <p:txBody>
          <a:bodyPr>
            <a:normAutofit fontScale="90000"/>
          </a:bodyPr>
          <a:lstStyle/>
          <a:p>
            <a:r>
              <a:rPr lang="en-US" dirty="0"/>
              <a:t>Specify Other Areas needed</a:t>
            </a:r>
            <a:br>
              <a:rPr lang="en-US" dirty="0"/>
            </a:br>
            <a:r>
              <a:rPr lang="en-US" sz="2933" dirty="0"/>
              <a:t>Strategic Implications, Institutional, Investment, Budget Impact Scenarios</a:t>
            </a:r>
          </a:p>
        </p:txBody>
      </p:sp>
      <p:pic>
        <p:nvPicPr>
          <p:cNvPr id="4" name="Picture 3">
            <a:extLst>
              <a:ext uri="{FF2B5EF4-FFF2-40B4-BE49-F238E27FC236}">
                <a16:creationId xmlns:a16="http://schemas.microsoft.com/office/drawing/2014/main" id="{5DCE3C46-AEAF-427C-AE45-B6246F9CAB64}"/>
              </a:ext>
            </a:extLst>
          </p:cNvPr>
          <p:cNvPicPr>
            <a:picLocks noChangeAspect="1"/>
          </p:cNvPicPr>
          <p:nvPr/>
        </p:nvPicPr>
        <p:blipFill>
          <a:blip r:embed="rId2"/>
          <a:stretch>
            <a:fillRect/>
          </a:stretch>
        </p:blipFill>
        <p:spPr>
          <a:xfrm>
            <a:off x="7471282" y="1897627"/>
            <a:ext cx="4720719" cy="3642851"/>
          </a:xfrm>
          <a:prstGeom prst="rect">
            <a:avLst/>
          </a:prstGeom>
        </p:spPr>
      </p:pic>
      <p:pic>
        <p:nvPicPr>
          <p:cNvPr id="6" name="Picture 5">
            <a:extLst>
              <a:ext uri="{FF2B5EF4-FFF2-40B4-BE49-F238E27FC236}">
                <a16:creationId xmlns:a16="http://schemas.microsoft.com/office/drawing/2014/main" id="{46C2133E-0070-44D9-8BD1-C78F4D354DFF}"/>
              </a:ext>
            </a:extLst>
          </p:cNvPr>
          <p:cNvPicPr>
            <a:picLocks noChangeAspect="1"/>
          </p:cNvPicPr>
          <p:nvPr/>
        </p:nvPicPr>
        <p:blipFill>
          <a:blip r:embed="rId3"/>
          <a:stretch>
            <a:fillRect/>
          </a:stretch>
        </p:blipFill>
        <p:spPr>
          <a:xfrm>
            <a:off x="1" y="1690688"/>
            <a:ext cx="7308116" cy="4801155"/>
          </a:xfrm>
          <a:prstGeom prst="rect">
            <a:avLst/>
          </a:prstGeom>
        </p:spPr>
      </p:pic>
    </p:spTree>
    <p:extLst>
      <p:ext uri="{BB962C8B-B14F-4D97-AF65-F5344CB8AC3E}">
        <p14:creationId xmlns:p14="http://schemas.microsoft.com/office/powerpoint/2010/main" val="24935712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F8121-AC55-497A-9AC0-1DF8B89BD3F7}"/>
              </a:ext>
            </a:extLst>
          </p:cNvPr>
          <p:cNvPicPr>
            <a:picLocks noChangeAspect="1"/>
          </p:cNvPicPr>
          <p:nvPr/>
        </p:nvPicPr>
        <p:blipFill>
          <a:blip r:embed="rId2"/>
          <a:stretch>
            <a:fillRect/>
          </a:stretch>
        </p:blipFill>
        <p:spPr>
          <a:xfrm>
            <a:off x="1025013" y="1180213"/>
            <a:ext cx="3478160" cy="2900187"/>
          </a:xfrm>
          <a:prstGeom prst="rect">
            <a:avLst/>
          </a:prstGeom>
        </p:spPr>
      </p:pic>
      <p:sp>
        <p:nvSpPr>
          <p:cNvPr id="2" name="Title 1">
            <a:extLst>
              <a:ext uri="{FF2B5EF4-FFF2-40B4-BE49-F238E27FC236}">
                <a16:creationId xmlns:a16="http://schemas.microsoft.com/office/drawing/2014/main" id="{D846718C-8EE3-462F-A1A9-964BF2CCE670}"/>
              </a:ext>
            </a:extLst>
          </p:cNvPr>
          <p:cNvSpPr>
            <a:spLocks noGrp="1"/>
          </p:cNvSpPr>
          <p:nvPr>
            <p:ph type="title"/>
          </p:nvPr>
        </p:nvSpPr>
        <p:spPr>
          <a:xfrm>
            <a:off x="1025013" y="237767"/>
            <a:ext cx="10515600" cy="1325563"/>
          </a:xfrm>
        </p:spPr>
        <p:txBody>
          <a:bodyPr>
            <a:normAutofit/>
          </a:bodyPr>
          <a:lstStyle/>
          <a:p>
            <a:r>
              <a:rPr lang="en-US" dirty="0"/>
              <a:t>Correcting Errors Running Artifact</a:t>
            </a:r>
            <a:br>
              <a:rPr lang="en-US" dirty="0"/>
            </a:br>
            <a:r>
              <a:rPr lang="en-US" sz="3600" dirty="0"/>
              <a:t>Repeat and Iterate Until App Achieved (7 Versions)</a:t>
            </a:r>
          </a:p>
        </p:txBody>
      </p:sp>
      <p:pic>
        <p:nvPicPr>
          <p:cNvPr id="6" name="Picture 5">
            <a:extLst>
              <a:ext uri="{FF2B5EF4-FFF2-40B4-BE49-F238E27FC236}">
                <a16:creationId xmlns:a16="http://schemas.microsoft.com/office/drawing/2014/main" id="{DB986166-8F0B-4BE9-9104-F83D5AA08FF2}"/>
              </a:ext>
            </a:extLst>
          </p:cNvPr>
          <p:cNvPicPr>
            <a:picLocks noChangeAspect="1"/>
          </p:cNvPicPr>
          <p:nvPr/>
        </p:nvPicPr>
        <p:blipFill>
          <a:blip r:embed="rId3"/>
          <a:stretch>
            <a:fillRect/>
          </a:stretch>
        </p:blipFill>
        <p:spPr>
          <a:xfrm>
            <a:off x="4773135" y="1710814"/>
            <a:ext cx="7209396" cy="4064764"/>
          </a:xfrm>
          <a:prstGeom prst="rect">
            <a:avLst/>
          </a:prstGeom>
        </p:spPr>
      </p:pic>
      <p:pic>
        <p:nvPicPr>
          <p:cNvPr id="8" name="Picture 7">
            <a:extLst>
              <a:ext uri="{FF2B5EF4-FFF2-40B4-BE49-F238E27FC236}">
                <a16:creationId xmlns:a16="http://schemas.microsoft.com/office/drawing/2014/main" id="{EA9A46F4-F723-4C81-BFB9-AFF796CA6F9F}"/>
              </a:ext>
            </a:extLst>
          </p:cNvPr>
          <p:cNvPicPr>
            <a:picLocks noChangeAspect="1"/>
          </p:cNvPicPr>
          <p:nvPr/>
        </p:nvPicPr>
        <p:blipFill>
          <a:blip r:embed="rId4"/>
          <a:stretch>
            <a:fillRect/>
          </a:stretch>
        </p:blipFill>
        <p:spPr>
          <a:xfrm>
            <a:off x="853058" y="4227693"/>
            <a:ext cx="3151980" cy="2521584"/>
          </a:xfrm>
          <a:prstGeom prst="rect">
            <a:avLst/>
          </a:prstGeom>
        </p:spPr>
      </p:pic>
    </p:spTree>
    <p:extLst>
      <p:ext uri="{BB962C8B-B14F-4D97-AF65-F5344CB8AC3E}">
        <p14:creationId xmlns:p14="http://schemas.microsoft.com/office/powerpoint/2010/main" val="1072494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109B-E20C-4D13-8746-B1FE3BC09DD7}"/>
              </a:ext>
            </a:extLst>
          </p:cNvPr>
          <p:cNvSpPr>
            <a:spLocks noGrp="1"/>
          </p:cNvSpPr>
          <p:nvPr>
            <p:ph type="title"/>
          </p:nvPr>
        </p:nvSpPr>
        <p:spPr>
          <a:xfrm>
            <a:off x="1" y="1109013"/>
            <a:ext cx="8358239" cy="1325563"/>
          </a:xfrm>
        </p:spPr>
        <p:txBody>
          <a:bodyPr>
            <a:normAutofit fontScale="90000"/>
          </a:bodyPr>
          <a:lstStyle/>
          <a:p>
            <a:r>
              <a:rPr lang="en-US" dirty="0"/>
              <a:t>Research Models are Very Good at Interdisciplinary  Synthesis of </a:t>
            </a:r>
            <a:br>
              <a:rPr lang="en-US" dirty="0"/>
            </a:br>
            <a:r>
              <a:rPr lang="en-US" dirty="0"/>
              <a:t>Disparate Domains, Making Analogies, Statistically Pattern Matching</a:t>
            </a:r>
          </a:p>
        </p:txBody>
      </p:sp>
      <p:pic>
        <p:nvPicPr>
          <p:cNvPr id="4" name="Picture 3">
            <a:extLst>
              <a:ext uri="{FF2B5EF4-FFF2-40B4-BE49-F238E27FC236}">
                <a16:creationId xmlns:a16="http://schemas.microsoft.com/office/drawing/2014/main" id="{0F2D0266-88E7-43B4-B568-B2FF8C6D4057}"/>
              </a:ext>
            </a:extLst>
          </p:cNvPr>
          <p:cNvPicPr>
            <a:picLocks noChangeAspect="1"/>
          </p:cNvPicPr>
          <p:nvPr/>
        </p:nvPicPr>
        <p:blipFill>
          <a:blip r:embed="rId2"/>
          <a:stretch>
            <a:fillRect/>
          </a:stretch>
        </p:blipFill>
        <p:spPr>
          <a:xfrm>
            <a:off x="3655457" y="3428999"/>
            <a:ext cx="5244280" cy="2622140"/>
          </a:xfrm>
          <a:prstGeom prst="rect">
            <a:avLst/>
          </a:prstGeom>
        </p:spPr>
      </p:pic>
      <p:pic>
        <p:nvPicPr>
          <p:cNvPr id="5" name="Picture 4">
            <a:extLst>
              <a:ext uri="{FF2B5EF4-FFF2-40B4-BE49-F238E27FC236}">
                <a16:creationId xmlns:a16="http://schemas.microsoft.com/office/drawing/2014/main" id="{AF5B87FD-29F4-445E-8A98-367245AF68AC}"/>
              </a:ext>
            </a:extLst>
          </p:cNvPr>
          <p:cNvPicPr>
            <a:picLocks noChangeAspect="1"/>
          </p:cNvPicPr>
          <p:nvPr/>
        </p:nvPicPr>
        <p:blipFill>
          <a:blip r:embed="rId3"/>
          <a:stretch>
            <a:fillRect/>
          </a:stretch>
        </p:blipFill>
        <p:spPr>
          <a:xfrm>
            <a:off x="8633542" y="441995"/>
            <a:ext cx="3090197" cy="2891959"/>
          </a:xfrm>
          <a:prstGeom prst="rect">
            <a:avLst/>
          </a:prstGeom>
        </p:spPr>
      </p:pic>
      <p:pic>
        <p:nvPicPr>
          <p:cNvPr id="7" name="Picture 6">
            <a:extLst>
              <a:ext uri="{FF2B5EF4-FFF2-40B4-BE49-F238E27FC236}">
                <a16:creationId xmlns:a16="http://schemas.microsoft.com/office/drawing/2014/main" id="{9ABBCA08-A332-400E-8558-2C9B3D344BC7}"/>
              </a:ext>
            </a:extLst>
          </p:cNvPr>
          <p:cNvPicPr>
            <a:picLocks noChangeAspect="1"/>
          </p:cNvPicPr>
          <p:nvPr/>
        </p:nvPicPr>
        <p:blipFill>
          <a:blip r:embed="rId4"/>
          <a:stretch>
            <a:fillRect/>
          </a:stretch>
        </p:blipFill>
        <p:spPr>
          <a:xfrm>
            <a:off x="1" y="3429000"/>
            <a:ext cx="3292265" cy="3281977"/>
          </a:xfrm>
          <a:prstGeom prst="rect">
            <a:avLst/>
          </a:prstGeom>
        </p:spPr>
      </p:pic>
      <p:sp>
        <p:nvSpPr>
          <p:cNvPr id="8" name="TextBox 7">
            <a:extLst>
              <a:ext uri="{FF2B5EF4-FFF2-40B4-BE49-F238E27FC236}">
                <a16:creationId xmlns:a16="http://schemas.microsoft.com/office/drawing/2014/main" id="{F8E329E5-F5AC-4D63-A0E6-A624E08DE13D}"/>
              </a:ext>
            </a:extLst>
          </p:cNvPr>
          <p:cNvSpPr txBox="1"/>
          <p:nvPr/>
        </p:nvSpPr>
        <p:spPr>
          <a:xfrm>
            <a:off x="1272066" y="5243178"/>
            <a:ext cx="833883" cy="379463"/>
          </a:xfrm>
          <a:prstGeom prst="rect">
            <a:avLst/>
          </a:prstGeom>
          <a:noFill/>
        </p:spPr>
        <p:txBody>
          <a:bodyPr wrap="none" rtlCol="0">
            <a:spAutoFit/>
          </a:bodyPr>
          <a:lstStyle/>
          <a:p>
            <a:pPr defTabSz="1219170">
              <a:buClr>
                <a:srgbClr val="000000"/>
              </a:buClr>
            </a:pPr>
            <a:r>
              <a:rPr lang="en-US" sz="933" kern="0" dirty="0">
                <a:solidFill>
                  <a:srgbClr val="000000"/>
                </a:solidFill>
                <a:latin typeface="Arial"/>
                <a:cs typeface="Arial"/>
                <a:sym typeface="Arial"/>
              </a:rPr>
              <a:t>Biochemical</a:t>
            </a:r>
            <a:br>
              <a:rPr lang="en-US" sz="933" kern="0" dirty="0">
                <a:solidFill>
                  <a:srgbClr val="000000"/>
                </a:solidFill>
                <a:latin typeface="Arial"/>
                <a:cs typeface="Arial"/>
                <a:sym typeface="Arial"/>
              </a:rPr>
            </a:br>
            <a:r>
              <a:rPr lang="en-US" sz="933" kern="0" dirty="0">
                <a:solidFill>
                  <a:srgbClr val="000000"/>
                </a:solidFill>
                <a:latin typeface="Arial"/>
                <a:cs typeface="Arial"/>
                <a:sym typeface="Arial"/>
              </a:rPr>
              <a:t>Informatics</a:t>
            </a:r>
          </a:p>
        </p:txBody>
      </p:sp>
      <p:pic>
        <p:nvPicPr>
          <p:cNvPr id="9" name="Picture 8">
            <a:extLst>
              <a:ext uri="{FF2B5EF4-FFF2-40B4-BE49-F238E27FC236}">
                <a16:creationId xmlns:a16="http://schemas.microsoft.com/office/drawing/2014/main" id="{58B99940-43D6-4778-A5D1-EA4D5D665A77}"/>
              </a:ext>
            </a:extLst>
          </p:cNvPr>
          <p:cNvPicPr>
            <a:picLocks noChangeAspect="1"/>
          </p:cNvPicPr>
          <p:nvPr/>
        </p:nvPicPr>
        <p:blipFill>
          <a:blip r:embed="rId5"/>
          <a:stretch>
            <a:fillRect/>
          </a:stretch>
        </p:blipFill>
        <p:spPr>
          <a:xfrm>
            <a:off x="9137445" y="4007590"/>
            <a:ext cx="3054555" cy="2881543"/>
          </a:xfrm>
          <a:prstGeom prst="rect">
            <a:avLst/>
          </a:prstGeom>
        </p:spPr>
      </p:pic>
      <p:sp>
        <p:nvSpPr>
          <p:cNvPr id="3" name="TextBox 2">
            <a:extLst>
              <a:ext uri="{FF2B5EF4-FFF2-40B4-BE49-F238E27FC236}">
                <a16:creationId xmlns:a16="http://schemas.microsoft.com/office/drawing/2014/main" id="{3DEB870B-E287-408D-8F4B-F71D0FD6F388}"/>
              </a:ext>
            </a:extLst>
          </p:cNvPr>
          <p:cNvSpPr txBox="1"/>
          <p:nvPr/>
        </p:nvSpPr>
        <p:spPr>
          <a:xfrm>
            <a:off x="4599650" y="6192137"/>
            <a:ext cx="2938625" cy="379656"/>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Interdisciplinary Research</a:t>
            </a:r>
          </a:p>
        </p:txBody>
      </p:sp>
    </p:spTree>
    <p:extLst>
      <p:ext uri="{BB962C8B-B14F-4D97-AF65-F5344CB8AC3E}">
        <p14:creationId xmlns:p14="http://schemas.microsoft.com/office/powerpoint/2010/main" val="19369393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23">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524000"/>
            <a:ext cx="5435600" cy="1016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Interdisciplinary Research Synthesis</a:t>
            </a:r>
            <a:endParaRPr lang="en-US" sz="1600" dirty="0">
              <a:latin typeface="Arial" panose="020B0604020202020204" pitchFamily="34" charset="0"/>
            </a:endParaRPr>
          </a:p>
        </p:txBody>
      </p:sp>
      <p:sp>
        <p:nvSpPr>
          <p:cNvPr id="4" name="Text 1"/>
          <p:cNvSpPr/>
          <p:nvPr/>
        </p:nvSpPr>
        <p:spPr>
          <a:xfrm>
            <a:off x="254000" y="2743200"/>
            <a:ext cx="5435600" cy="10668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AI excels at making connections across disparate domains, fostering new insights through analogies and pattern matching.</a:t>
            </a:r>
            <a:endParaRPr lang="en-US" sz="1600" dirty="0">
              <a:latin typeface="Arial" panose="020B0604020202020204" pitchFamily="34" charset="0"/>
            </a:endParaRPr>
          </a:p>
        </p:txBody>
      </p:sp>
      <p:sp>
        <p:nvSpPr>
          <p:cNvPr id="5" name="Shape 2"/>
          <p:cNvSpPr/>
          <p:nvPr/>
        </p:nvSpPr>
        <p:spPr>
          <a:xfrm>
            <a:off x="317500" y="4140200"/>
            <a:ext cx="190500" cy="254000"/>
          </a:xfrm>
          <a:custGeom>
            <a:avLst/>
            <a:gdLst/>
            <a:ahLst/>
            <a:cxnLst/>
            <a:rect l="l" t="t" r="r" b="b"/>
            <a:pathLst>
              <a:path w="190500" h="254000">
                <a:moveTo>
                  <a:pt x="174625" y="0"/>
                </a:moveTo>
                <a:cubicBezTo>
                  <a:pt x="183406" y="0"/>
                  <a:pt x="190500" y="7094"/>
                  <a:pt x="190500" y="15875"/>
                </a:cubicBezTo>
                <a:cubicBezTo>
                  <a:pt x="190500" y="44549"/>
                  <a:pt x="178395" y="67866"/>
                  <a:pt x="162024" y="87561"/>
                </a:cubicBezTo>
                <a:cubicBezTo>
                  <a:pt x="150068" y="101898"/>
                  <a:pt x="135334" y="114895"/>
                  <a:pt x="120551" y="127000"/>
                </a:cubicBezTo>
                <a:cubicBezTo>
                  <a:pt x="135334" y="139154"/>
                  <a:pt x="150068" y="152102"/>
                  <a:pt x="162024" y="166439"/>
                </a:cubicBezTo>
                <a:cubicBezTo>
                  <a:pt x="178395" y="186085"/>
                  <a:pt x="190500" y="209451"/>
                  <a:pt x="190500" y="238125"/>
                </a:cubicBezTo>
                <a:cubicBezTo>
                  <a:pt x="190500" y="246906"/>
                  <a:pt x="183406" y="254000"/>
                  <a:pt x="174625" y="254000"/>
                </a:cubicBezTo>
                <a:cubicBezTo>
                  <a:pt x="165844" y="254000"/>
                  <a:pt x="158750" y="246906"/>
                  <a:pt x="158750" y="238125"/>
                </a:cubicBezTo>
                <a:lnTo>
                  <a:pt x="31750" y="238125"/>
                </a:lnTo>
                <a:cubicBezTo>
                  <a:pt x="31750" y="246906"/>
                  <a:pt x="24656" y="254000"/>
                  <a:pt x="15875" y="254000"/>
                </a:cubicBezTo>
                <a:cubicBezTo>
                  <a:pt x="7094" y="254000"/>
                  <a:pt x="0" y="246906"/>
                  <a:pt x="0" y="238125"/>
                </a:cubicBezTo>
                <a:cubicBezTo>
                  <a:pt x="0" y="209451"/>
                  <a:pt x="12105" y="186134"/>
                  <a:pt x="28476" y="166439"/>
                </a:cubicBezTo>
                <a:cubicBezTo>
                  <a:pt x="40432" y="152102"/>
                  <a:pt x="55166" y="139154"/>
                  <a:pt x="69949" y="127000"/>
                </a:cubicBezTo>
                <a:cubicBezTo>
                  <a:pt x="55166" y="114846"/>
                  <a:pt x="40432" y="101898"/>
                  <a:pt x="28476" y="87561"/>
                </a:cubicBezTo>
                <a:cubicBezTo>
                  <a:pt x="12105" y="67866"/>
                  <a:pt x="0" y="44549"/>
                  <a:pt x="0" y="15875"/>
                </a:cubicBezTo>
                <a:cubicBezTo>
                  <a:pt x="0" y="7094"/>
                  <a:pt x="7094" y="0"/>
                  <a:pt x="15875" y="0"/>
                </a:cubicBezTo>
                <a:cubicBezTo>
                  <a:pt x="24656" y="0"/>
                  <a:pt x="31750" y="7094"/>
                  <a:pt x="31750" y="15875"/>
                </a:cubicBezTo>
                <a:lnTo>
                  <a:pt x="158750" y="15875"/>
                </a:lnTo>
                <a:cubicBezTo>
                  <a:pt x="158750" y="7094"/>
                  <a:pt x="165844" y="0"/>
                  <a:pt x="174625" y="0"/>
                </a:cubicBezTo>
                <a:close/>
                <a:moveTo>
                  <a:pt x="140643" y="190500"/>
                </a:moveTo>
                <a:lnTo>
                  <a:pt x="49907" y="190500"/>
                </a:lnTo>
                <a:cubicBezTo>
                  <a:pt x="45839" y="195709"/>
                  <a:pt x="42416" y="200968"/>
                  <a:pt x="39688" y="206375"/>
                </a:cubicBezTo>
                <a:lnTo>
                  <a:pt x="150912" y="206375"/>
                </a:lnTo>
                <a:cubicBezTo>
                  <a:pt x="148134" y="200968"/>
                  <a:pt x="144711" y="195709"/>
                  <a:pt x="140692" y="190500"/>
                </a:cubicBezTo>
                <a:close/>
                <a:moveTo>
                  <a:pt x="118070" y="166688"/>
                </a:moveTo>
                <a:cubicBezTo>
                  <a:pt x="110976" y="160238"/>
                  <a:pt x="103287" y="153888"/>
                  <a:pt x="95250" y="147340"/>
                </a:cubicBezTo>
                <a:cubicBezTo>
                  <a:pt x="87213" y="153839"/>
                  <a:pt x="79524" y="160238"/>
                  <a:pt x="72430" y="166688"/>
                </a:cubicBezTo>
                <a:lnTo>
                  <a:pt x="118070" y="166688"/>
                </a:lnTo>
                <a:close/>
                <a:moveTo>
                  <a:pt x="49857" y="63500"/>
                </a:moveTo>
                <a:lnTo>
                  <a:pt x="140593" y="63500"/>
                </a:lnTo>
                <a:cubicBezTo>
                  <a:pt x="144661" y="58291"/>
                  <a:pt x="148084" y="53032"/>
                  <a:pt x="150813" y="47625"/>
                </a:cubicBezTo>
                <a:lnTo>
                  <a:pt x="39638" y="47625"/>
                </a:lnTo>
                <a:cubicBezTo>
                  <a:pt x="42416" y="53032"/>
                  <a:pt x="45839" y="58291"/>
                  <a:pt x="49857" y="63500"/>
                </a:cubicBezTo>
                <a:close/>
                <a:moveTo>
                  <a:pt x="72430" y="87313"/>
                </a:moveTo>
                <a:cubicBezTo>
                  <a:pt x="79524" y="93762"/>
                  <a:pt x="87213" y="100112"/>
                  <a:pt x="95250" y="106660"/>
                </a:cubicBezTo>
                <a:cubicBezTo>
                  <a:pt x="103287" y="100161"/>
                  <a:pt x="110976" y="93762"/>
                  <a:pt x="118070" y="87313"/>
                </a:cubicBezTo>
                <a:lnTo>
                  <a:pt x="72430" y="87313"/>
                </a:lnTo>
                <a:close/>
              </a:path>
            </a:pathLst>
          </a:custGeom>
          <a:solidFill>
            <a:srgbClr val="C78B3E"/>
          </a:solidFill>
          <a:ln/>
        </p:spPr>
        <p:txBody>
          <a:bodyPr/>
          <a:lstStyle/>
          <a:p>
            <a:endParaRPr lang="en-US" dirty="0">
              <a:latin typeface="Arial" panose="020B0604020202020204" pitchFamily="34" charset="0"/>
            </a:endParaRPr>
          </a:p>
        </p:txBody>
      </p:sp>
      <p:sp>
        <p:nvSpPr>
          <p:cNvPr id="6" name="Text 3"/>
          <p:cNvSpPr/>
          <p:nvPr/>
        </p:nvSpPr>
        <p:spPr>
          <a:xfrm>
            <a:off x="673100" y="4114800"/>
            <a:ext cx="23495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Biochemical Informatics</a:t>
            </a:r>
            <a:endParaRPr lang="en-US" sz="1600" dirty="0">
              <a:latin typeface="Arial" panose="020B0604020202020204" pitchFamily="34" charset="0"/>
            </a:endParaRPr>
          </a:p>
        </p:txBody>
      </p:sp>
      <p:sp>
        <p:nvSpPr>
          <p:cNvPr id="7" name="Shape 4"/>
          <p:cNvSpPr/>
          <p:nvPr/>
        </p:nvSpPr>
        <p:spPr>
          <a:xfrm>
            <a:off x="285750" y="4597400"/>
            <a:ext cx="254000" cy="254000"/>
          </a:xfrm>
          <a:custGeom>
            <a:avLst/>
            <a:gdLst/>
            <a:ahLst/>
            <a:cxnLst/>
            <a:rect l="l" t="t" r="r" b="b"/>
            <a:pathLst>
              <a:path w="254000" h="254000">
                <a:moveTo>
                  <a:pt x="0" y="39688"/>
                </a:moveTo>
                <a:cubicBezTo>
                  <a:pt x="0" y="26541"/>
                  <a:pt x="10666" y="15875"/>
                  <a:pt x="23812" y="15875"/>
                </a:cubicBezTo>
                <a:lnTo>
                  <a:pt x="71438" y="15875"/>
                </a:lnTo>
                <a:cubicBezTo>
                  <a:pt x="84584" y="15875"/>
                  <a:pt x="95250" y="26541"/>
                  <a:pt x="95250" y="39688"/>
                </a:cubicBezTo>
                <a:lnTo>
                  <a:pt x="95250" y="47625"/>
                </a:lnTo>
                <a:lnTo>
                  <a:pt x="158750" y="47625"/>
                </a:lnTo>
                <a:lnTo>
                  <a:pt x="158750" y="39688"/>
                </a:lnTo>
                <a:cubicBezTo>
                  <a:pt x="158750" y="26541"/>
                  <a:pt x="169416" y="15875"/>
                  <a:pt x="182563" y="15875"/>
                </a:cubicBezTo>
                <a:lnTo>
                  <a:pt x="230188" y="15875"/>
                </a:lnTo>
                <a:cubicBezTo>
                  <a:pt x="243334" y="15875"/>
                  <a:pt x="254000" y="26541"/>
                  <a:pt x="254000" y="39688"/>
                </a:cubicBezTo>
                <a:lnTo>
                  <a:pt x="254000" y="87313"/>
                </a:lnTo>
                <a:cubicBezTo>
                  <a:pt x="254000" y="100459"/>
                  <a:pt x="243334" y="111125"/>
                  <a:pt x="230188" y="111125"/>
                </a:cubicBezTo>
                <a:lnTo>
                  <a:pt x="182563" y="111125"/>
                </a:lnTo>
                <a:cubicBezTo>
                  <a:pt x="169416" y="111125"/>
                  <a:pt x="158750" y="100459"/>
                  <a:pt x="158750" y="87313"/>
                </a:cubicBezTo>
                <a:lnTo>
                  <a:pt x="158750" y="79375"/>
                </a:lnTo>
                <a:lnTo>
                  <a:pt x="95250" y="79375"/>
                </a:lnTo>
                <a:lnTo>
                  <a:pt x="95250" y="87313"/>
                </a:lnTo>
                <a:cubicBezTo>
                  <a:pt x="95250" y="90934"/>
                  <a:pt x="94407" y="94407"/>
                  <a:pt x="92968" y="97482"/>
                </a:cubicBezTo>
                <a:lnTo>
                  <a:pt x="127000" y="142875"/>
                </a:lnTo>
                <a:lnTo>
                  <a:pt x="166688" y="142875"/>
                </a:lnTo>
                <a:cubicBezTo>
                  <a:pt x="179834" y="142875"/>
                  <a:pt x="190500" y="153541"/>
                  <a:pt x="190500" y="166688"/>
                </a:cubicBezTo>
                <a:lnTo>
                  <a:pt x="190500" y="214313"/>
                </a:lnTo>
                <a:cubicBezTo>
                  <a:pt x="190500" y="227459"/>
                  <a:pt x="179834" y="238125"/>
                  <a:pt x="166688" y="238125"/>
                </a:cubicBezTo>
                <a:lnTo>
                  <a:pt x="119063" y="238125"/>
                </a:lnTo>
                <a:cubicBezTo>
                  <a:pt x="105916" y="238125"/>
                  <a:pt x="95250" y="227459"/>
                  <a:pt x="95250" y="214313"/>
                </a:cubicBezTo>
                <a:lnTo>
                  <a:pt x="95250" y="166688"/>
                </a:lnTo>
                <a:cubicBezTo>
                  <a:pt x="95250" y="163066"/>
                  <a:pt x="96093" y="159593"/>
                  <a:pt x="97532" y="156518"/>
                </a:cubicBezTo>
                <a:lnTo>
                  <a:pt x="63500" y="111125"/>
                </a:lnTo>
                <a:lnTo>
                  <a:pt x="23812" y="111125"/>
                </a:lnTo>
                <a:cubicBezTo>
                  <a:pt x="10666" y="111125"/>
                  <a:pt x="0" y="100459"/>
                  <a:pt x="0" y="87313"/>
                </a:cubicBezTo>
                <a:lnTo>
                  <a:pt x="0" y="39688"/>
                </a:lnTo>
                <a:close/>
              </a:path>
            </a:pathLst>
          </a:custGeom>
          <a:solidFill>
            <a:srgbClr val="C78B3E"/>
          </a:solidFill>
          <a:ln/>
        </p:spPr>
        <p:txBody>
          <a:bodyPr/>
          <a:lstStyle/>
          <a:p>
            <a:endParaRPr lang="en-US" dirty="0">
              <a:latin typeface="Arial" panose="020B0604020202020204" pitchFamily="34" charset="0"/>
            </a:endParaRPr>
          </a:p>
        </p:txBody>
      </p:sp>
      <p:sp>
        <p:nvSpPr>
          <p:cNvPr id="8" name="Text 5"/>
          <p:cNvSpPr/>
          <p:nvPr/>
        </p:nvSpPr>
        <p:spPr>
          <a:xfrm>
            <a:off x="673100" y="4572000"/>
            <a:ext cx="30988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Systematic Review Frameworks</a:t>
            </a:r>
            <a:endParaRPr lang="en-US" sz="1600" dirty="0">
              <a:latin typeface="Arial" panose="020B0604020202020204" pitchFamily="34" charset="0"/>
            </a:endParaRPr>
          </a:p>
        </p:txBody>
      </p:sp>
      <p:sp>
        <p:nvSpPr>
          <p:cNvPr id="9" name="Shape 6"/>
          <p:cNvSpPr/>
          <p:nvPr/>
        </p:nvSpPr>
        <p:spPr>
          <a:xfrm>
            <a:off x="317500" y="5054600"/>
            <a:ext cx="190500" cy="254000"/>
          </a:xfrm>
          <a:custGeom>
            <a:avLst/>
            <a:gdLst/>
            <a:ahLst/>
            <a:cxnLst/>
            <a:rect l="l" t="t" r="r" b="b"/>
            <a:pathLst>
              <a:path w="190500" h="254000">
                <a:moveTo>
                  <a:pt x="145306" y="190500"/>
                </a:moveTo>
                <a:cubicBezTo>
                  <a:pt x="148927" y="179437"/>
                  <a:pt x="156170" y="169416"/>
                  <a:pt x="164356" y="160784"/>
                </a:cubicBezTo>
                <a:cubicBezTo>
                  <a:pt x="180578" y="143718"/>
                  <a:pt x="190500" y="120650"/>
                  <a:pt x="190500" y="95250"/>
                </a:cubicBezTo>
                <a:cubicBezTo>
                  <a:pt x="190500" y="42664"/>
                  <a:pt x="147836" y="0"/>
                  <a:pt x="95250" y="0"/>
                </a:cubicBezTo>
                <a:cubicBezTo>
                  <a:pt x="42664" y="0"/>
                  <a:pt x="0" y="42664"/>
                  <a:pt x="0" y="95250"/>
                </a:cubicBezTo>
                <a:cubicBezTo>
                  <a:pt x="0" y="120650"/>
                  <a:pt x="9922" y="143718"/>
                  <a:pt x="26144" y="160784"/>
                </a:cubicBezTo>
                <a:cubicBezTo>
                  <a:pt x="34330" y="169416"/>
                  <a:pt x="41622" y="179437"/>
                  <a:pt x="45194" y="190500"/>
                </a:cubicBezTo>
                <a:lnTo>
                  <a:pt x="145256" y="190500"/>
                </a:lnTo>
                <a:close/>
                <a:moveTo>
                  <a:pt x="142875" y="214313"/>
                </a:moveTo>
                <a:lnTo>
                  <a:pt x="47625" y="214313"/>
                </a:lnTo>
                <a:lnTo>
                  <a:pt x="47625" y="222250"/>
                </a:lnTo>
                <a:cubicBezTo>
                  <a:pt x="47625" y="244177"/>
                  <a:pt x="65385" y="261937"/>
                  <a:pt x="87313" y="261937"/>
                </a:cubicBezTo>
                <a:lnTo>
                  <a:pt x="103188" y="261937"/>
                </a:lnTo>
                <a:cubicBezTo>
                  <a:pt x="125115" y="261937"/>
                  <a:pt x="142875" y="244177"/>
                  <a:pt x="142875" y="222250"/>
                </a:cubicBezTo>
                <a:lnTo>
                  <a:pt x="142875" y="214313"/>
                </a:lnTo>
                <a:close/>
                <a:moveTo>
                  <a:pt x="91281" y="55563"/>
                </a:moveTo>
                <a:cubicBezTo>
                  <a:pt x="71537" y="55563"/>
                  <a:pt x="55563" y="71537"/>
                  <a:pt x="55563" y="91281"/>
                </a:cubicBezTo>
                <a:cubicBezTo>
                  <a:pt x="55563" y="97879"/>
                  <a:pt x="50254" y="103188"/>
                  <a:pt x="43656" y="103188"/>
                </a:cubicBezTo>
                <a:cubicBezTo>
                  <a:pt x="37058" y="103188"/>
                  <a:pt x="31750" y="97879"/>
                  <a:pt x="31750" y="91281"/>
                </a:cubicBezTo>
                <a:cubicBezTo>
                  <a:pt x="31750" y="58390"/>
                  <a:pt x="58390" y="31750"/>
                  <a:pt x="91281" y="31750"/>
                </a:cubicBezTo>
                <a:cubicBezTo>
                  <a:pt x="97879" y="31750"/>
                  <a:pt x="103188" y="37058"/>
                  <a:pt x="103188" y="43656"/>
                </a:cubicBezTo>
                <a:cubicBezTo>
                  <a:pt x="103188" y="50254"/>
                  <a:pt x="97879" y="55563"/>
                  <a:pt x="91281" y="55563"/>
                </a:cubicBezTo>
                <a:close/>
              </a:path>
            </a:pathLst>
          </a:custGeom>
          <a:solidFill>
            <a:srgbClr val="C78B3E"/>
          </a:solidFill>
          <a:ln/>
        </p:spPr>
        <p:txBody>
          <a:bodyPr/>
          <a:lstStyle/>
          <a:p>
            <a:endParaRPr lang="en-US" dirty="0">
              <a:latin typeface="Arial" panose="020B0604020202020204" pitchFamily="34" charset="0"/>
            </a:endParaRPr>
          </a:p>
        </p:txBody>
      </p:sp>
      <p:sp>
        <p:nvSpPr>
          <p:cNvPr id="10" name="Text 7"/>
          <p:cNvSpPr/>
          <p:nvPr/>
        </p:nvSpPr>
        <p:spPr>
          <a:xfrm>
            <a:off x="673100" y="5029200"/>
            <a:ext cx="26797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Research Insight Architects</a:t>
            </a:r>
            <a:endParaRPr lang="en-US" sz="1600" dirty="0">
              <a:latin typeface="Arial" panose="020B0604020202020204" pitchFamily="34" charset="0"/>
            </a:endParaRPr>
          </a:p>
        </p:txBody>
      </p:sp>
      <p:pic>
        <p:nvPicPr>
          <p:cNvPr id="11" name="Image 1" descr="https://kimi-web-img.moonshot.cn/img/p26.toutiaoimg.com/0ef4d575a8923dff30f99ae111d8b7d02655e155"/>
          <p:cNvPicPr>
            <a:picLocks noChangeAspect="1"/>
          </p:cNvPicPr>
          <p:nvPr/>
        </p:nvPicPr>
        <p:blipFill>
          <a:blip r:embed="rId4"/>
          <a:srcRect l="16560" r="16560"/>
          <a:stretch/>
        </p:blipFill>
        <p:spPr>
          <a:xfrm>
            <a:off x="6096000" y="1047750"/>
            <a:ext cx="5842000" cy="4762500"/>
          </a:xfrm>
          <a:prstGeom prst="roundRect">
            <a:avLst>
              <a:gd name="adj" fmla="val 2133"/>
            </a:avLst>
          </a:prstGeom>
        </p:spPr>
      </p:pic>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C6DCE-C7BE-4C87-8FCD-885020D6EE3E}"/>
              </a:ext>
            </a:extLst>
          </p:cNvPr>
          <p:cNvSpPr>
            <a:spLocks noGrp="1"/>
          </p:cNvSpPr>
          <p:nvPr>
            <p:ph type="title"/>
          </p:nvPr>
        </p:nvSpPr>
        <p:spPr/>
        <p:txBody>
          <a:bodyPr>
            <a:normAutofit/>
          </a:bodyPr>
          <a:lstStyle/>
          <a:p>
            <a:r>
              <a:rPr lang="en-US" dirty="0"/>
              <a:t>Jungian Psychoanalysis (Personas)</a:t>
            </a:r>
            <a:br>
              <a:rPr lang="en-US" dirty="0"/>
            </a:br>
            <a:r>
              <a:rPr lang="en-US" dirty="0"/>
              <a:t> + Exercise and Nutrition App</a:t>
            </a:r>
          </a:p>
        </p:txBody>
      </p:sp>
      <p:pic>
        <p:nvPicPr>
          <p:cNvPr id="5" name="Content Placeholder 4">
            <a:extLst>
              <a:ext uri="{FF2B5EF4-FFF2-40B4-BE49-F238E27FC236}">
                <a16:creationId xmlns:a16="http://schemas.microsoft.com/office/drawing/2014/main" id="{164B65B5-101B-46F6-9DDD-916D159F3032}"/>
              </a:ext>
            </a:extLst>
          </p:cNvPr>
          <p:cNvPicPr>
            <a:picLocks noGrp="1" noChangeAspect="1"/>
          </p:cNvPicPr>
          <p:nvPr>
            <p:ph idx="1"/>
          </p:nvPr>
        </p:nvPicPr>
        <p:blipFill>
          <a:blip r:embed="rId2"/>
          <a:stretch>
            <a:fillRect/>
          </a:stretch>
        </p:blipFill>
        <p:spPr>
          <a:xfrm>
            <a:off x="3641155" y="2106497"/>
            <a:ext cx="4128613" cy="4666028"/>
          </a:xfrm>
        </p:spPr>
      </p:pic>
      <p:pic>
        <p:nvPicPr>
          <p:cNvPr id="6" name="Picture 5">
            <a:extLst>
              <a:ext uri="{FF2B5EF4-FFF2-40B4-BE49-F238E27FC236}">
                <a16:creationId xmlns:a16="http://schemas.microsoft.com/office/drawing/2014/main" id="{29BB92DD-DE5C-4C37-B02F-F0BCAC5D4DB8}"/>
              </a:ext>
            </a:extLst>
          </p:cNvPr>
          <p:cNvPicPr>
            <a:picLocks noChangeAspect="1"/>
          </p:cNvPicPr>
          <p:nvPr/>
        </p:nvPicPr>
        <p:blipFill>
          <a:blip r:embed="rId3"/>
          <a:stretch>
            <a:fillRect/>
          </a:stretch>
        </p:blipFill>
        <p:spPr>
          <a:xfrm>
            <a:off x="0" y="3500437"/>
            <a:ext cx="3641155" cy="3357563"/>
          </a:xfrm>
          <a:prstGeom prst="rect">
            <a:avLst/>
          </a:prstGeom>
        </p:spPr>
      </p:pic>
      <p:pic>
        <p:nvPicPr>
          <p:cNvPr id="8" name="Picture 7">
            <a:extLst>
              <a:ext uri="{FF2B5EF4-FFF2-40B4-BE49-F238E27FC236}">
                <a16:creationId xmlns:a16="http://schemas.microsoft.com/office/drawing/2014/main" id="{B72463B1-101C-45D6-A08A-20EE3592BA91}"/>
              </a:ext>
            </a:extLst>
          </p:cNvPr>
          <p:cNvPicPr>
            <a:picLocks noChangeAspect="1"/>
          </p:cNvPicPr>
          <p:nvPr/>
        </p:nvPicPr>
        <p:blipFill>
          <a:blip r:embed="rId4"/>
          <a:stretch>
            <a:fillRect/>
          </a:stretch>
        </p:blipFill>
        <p:spPr>
          <a:xfrm>
            <a:off x="8016707" y="2677629"/>
            <a:ext cx="4175293" cy="4180372"/>
          </a:xfrm>
          <a:prstGeom prst="rect">
            <a:avLst/>
          </a:prstGeom>
        </p:spPr>
      </p:pic>
      <p:pic>
        <p:nvPicPr>
          <p:cNvPr id="1026" name="Picture 2" descr="3 Color Venn diagram - Openclipart">
            <a:extLst>
              <a:ext uri="{FF2B5EF4-FFF2-40B4-BE49-F238E27FC236}">
                <a16:creationId xmlns:a16="http://schemas.microsoft.com/office/drawing/2014/main" id="{CAAA76F4-C6C7-4EED-ADDC-9176DDD19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7651" y="148674"/>
            <a:ext cx="1730388" cy="15551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9C7E6-E9DE-42E8-8841-D1F2E2412112}"/>
              </a:ext>
            </a:extLst>
          </p:cNvPr>
          <p:cNvSpPr txBox="1"/>
          <p:nvPr/>
        </p:nvSpPr>
        <p:spPr>
          <a:xfrm>
            <a:off x="4058622" y="1437123"/>
            <a:ext cx="3270097" cy="502573"/>
          </a:xfrm>
          <a:prstGeom prst="rect">
            <a:avLst/>
          </a:prstGeom>
          <a:noFill/>
        </p:spPr>
        <p:txBody>
          <a:bodyPr wrap="square">
            <a:spAutoFit/>
          </a:bodyPr>
          <a:lstStyle/>
          <a:p>
            <a:pPr defTabSz="1219170">
              <a:buClr>
                <a:srgbClr val="000000"/>
              </a:buClr>
            </a:pPr>
            <a:r>
              <a:rPr lang="en-US" sz="1333" kern="0" dirty="0">
                <a:solidFill>
                  <a:srgbClr val="000000"/>
                </a:solidFill>
                <a:latin typeface="Arial"/>
                <a:cs typeface="Arial"/>
                <a:sym typeface="Arial"/>
                <a:hlinkClick r:id="rId6"/>
              </a:rPr>
              <a:t>https://claude.ai/public/artifacts/8a46e56b-0a64-46b7-9ee6-30fea9ca0211</a:t>
            </a:r>
            <a:r>
              <a:rPr lang="en-US" sz="1333" kern="0" dirty="0">
                <a:solidFill>
                  <a:srgbClr val="000000"/>
                </a:solidFill>
                <a:latin typeface="Arial"/>
                <a:cs typeface="Arial"/>
                <a:sym typeface="Arial"/>
              </a:rPr>
              <a:t> </a:t>
            </a:r>
          </a:p>
        </p:txBody>
      </p:sp>
      <p:sp>
        <p:nvSpPr>
          <p:cNvPr id="3" name="TextBox 2">
            <a:extLst>
              <a:ext uri="{FF2B5EF4-FFF2-40B4-BE49-F238E27FC236}">
                <a16:creationId xmlns:a16="http://schemas.microsoft.com/office/drawing/2014/main" id="{D6659E72-3420-40D9-AAF6-8C89D099C1EA}"/>
              </a:ext>
            </a:extLst>
          </p:cNvPr>
          <p:cNvSpPr txBox="1"/>
          <p:nvPr/>
        </p:nvSpPr>
        <p:spPr>
          <a:xfrm>
            <a:off x="86757" y="2142819"/>
            <a:ext cx="3041217" cy="1241622"/>
          </a:xfrm>
          <a:prstGeom prst="rect">
            <a:avLst/>
          </a:prstGeom>
          <a:noFill/>
        </p:spPr>
        <p:txBody>
          <a:bodyPr wrap="none" rtlCol="0">
            <a:spAutoFit/>
          </a:bodyPr>
          <a:lstStyle/>
          <a:p>
            <a:pPr defTabSz="1219170">
              <a:buClr>
                <a:srgbClr val="000000"/>
              </a:buClr>
            </a:pPr>
            <a:r>
              <a:rPr lang="en-US" sz="1867" kern="0" dirty="0">
                <a:solidFill>
                  <a:srgbClr val="000000"/>
                </a:solidFill>
                <a:latin typeface="Arial"/>
                <a:cs typeface="Arial"/>
                <a:sym typeface="Arial"/>
              </a:rPr>
              <a:t>Psychiatrist/Psychoanalyst</a:t>
            </a:r>
            <a:br>
              <a:rPr lang="en-US" sz="1867" kern="0" dirty="0">
                <a:solidFill>
                  <a:srgbClr val="000000"/>
                </a:solidFill>
                <a:latin typeface="Arial"/>
                <a:cs typeface="Arial"/>
                <a:sym typeface="Arial"/>
              </a:rPr>
            </a:br>
            <a:r>
              <a:rPr lang="en-US" sz="1867" kern="0" dirty="0">
                <a:solidFill>
                  <a:srgbClr val="000000"/>
                </a:solidFill>
                <a:latin typeface="Arial"/>
                <a:cs typeface="Arial"/>
                <a:sym typeface="Arial"/>
              </a:rPr>
              <a:t>Persona’s: Dr: C.G Jung,  </a:t>
            </a:r>
            <a:br>
              <a:rPr lang="en-US" sz="1867" kern="0" dirty="0">
                <a:solidFill>
                  <a:srgbClr val="000000"/>
                </a:solidFill>
                <a:latin typeface="Arial"/>
                <a:cs typeface="Arial"/>
                <a:sym typeface="Arial"/>
              </a:rPr>
            </a:br>
            <a:r>
              <a:rPr lang="en-US" sz="1867" kern="0" dirty="0">
                <a:solidFill>
                  <a:srgbClr val="000000"/>
                </a:solidFill>
                <a:latin typeface="Arial"/>
                <a:cs typeface="Arial"/>
                <a:sym typeface="Arial"/>
              </a:rPr>
              <a:t>James Hillman,</a:t>
            </a:r>
            <a:br>
              <a:rPr lang="en-US" sz="1867" kern="0" dirty="0">
                <a:solidFill>
                  <a:srgbClr val="000000"/>
                </a:solidFill>
                <a:latin typeface="Arial"/>
                <a:cs typeface="Arial"/>
                <a:sym typeface="Arial"/>
              </a:rPr>
            </a:br>
            <a:r>
              <a:rPr lang="en-US" sz="1867" kern="0" dirty="0">
                <a:solidFill>
                  <a:srgbClr val="000000"/>
                </a:solidFill>
                <a:latin typeface="Arial"/>
                <a:cs typeface="Arial"/>
                <a:sym typeface="Arial"/>
              </a:rPr>
              <a:t>Dr. Marie Louis  Von Franz</a:t>
            </a:r>
          </a:p>
        </p:txBody>
      </p:sp>
      <p:sp>
        <p:nvSpPr>
          <p:cNvPr id="4" name="TextBox 3">
            <a:extLst>
              <a:ext uri="{FF2B5EF4-FFF2-40B4-BE49-F238E27FC236}">
                <a16:creationId xmlns:a16="http://schemas.microsoft.com/office/drawing/2014/main" id="{254558DE-DF00-459E-84B6-306DA7F7FDEF}"/>
              </a:ext>
            </a:extLst>
          </p:cNvPr>
          <p:cNvSpPr txBox="1"/>
          <p:nvPr/>
        </p:nvSpPr>
        <p:spPr>
          <a:xfrm>
            <a:off x="7874477" y="1679569"/>
            <a:ext cx="4459752" cy="954300"/>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Health Personas Nutritionist, Personal Trainer, Sports Medicine M.D., Physiotherapist, Yoga/Mobility Trainer</a:t>
            </a:r>
          </a:p>
        </p:txBody>
      </p:sp>
    </p:spTree>
    <p:extLst>
      <p:ext uri="{BB962C8B-B14F-4D97-AF65-F5344CB8AC3E}">
        <p14:creationId xmlns:p14="http://schemas.microsoft.com/office/powerpoint/2010/main" val="14953270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31">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pic>
        <p:nvPicPr>
          <p:cNvPr id="3" name="Image 1" descr="https://kimi-web-img.moonshot.cn/img/www.treehugger.com/986a32f3f38085edaf0872ae7fe06a251c402676.jpg"/>
          <p:cNvPicPr>
            <a:picLocks noChangeAspect="1"/>
          </p:cNvPicPr>
          <p:nvPr/>
        </p:nvPicPr>
        <p:blipFill>
          <a:blip r:embed="rId4"/>
          <a:srcRect l="9111" r="9111"/>
          <a:stretch/>
        </p:blipFill>
        <p:spPr>
          <a:xfrm>
            <a:off x="254000" y="1047750"/>
            <a:ext cx="5842000" cy="4762500"/>
          </a:xfrm>
          <a:prstGeom prst="roundRect">
            <a:avLst>
              <a:gd name="adj" fmla="val 2133"/>
            </a:avLst>
          </a:prstGeom>
        </p:spPr>
      </p:pic>
      <p:sp>
        <p:nvSpPr>
          <p:cNvPr id="4" name="Text 0"/>
          <p:cNvSpPr/>
          <p:nvPr/>
        </p:nvSpPr>
        <p:spPr>
          <a:xfrm>
            <a:off x="6502400" y="1371600"/>
            <a:ext cx="5435600" cy="1016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The Evolution of Scientific Knowledge</a:t>
            </a:r>
            <a:endParaRPr lang="en-US" sz="1600" dirty="0">
              <a:latin typeface="Arial" panose="020B0604020202020204" pitchFamily="34" charset="0"/>
            </a:endParaRPr>
          </a:p>
        </p:txBody>
      </p:sp>
      <p:sp>
        <p:nvSpPr>
          <p:cNvPr id="5" name="Text 1"/>
          <p:cNvSpPr/>
          <p:nvPr/>
        </p:nvSpPr>
        <p:spPr>
          <a:xfrm>
            <a:off x="6502400" y="2590800"/>
            <a:ext cx="5435600" cy="10668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AI is transforming research by creating new methodological infrastructures that enable thousands of subsequent discoveries.</a:t>
            </a:r>
            <a:endParaRPr lang="en-US" sz="1600" dirty="0">
              <a:latin typeface="Arial" panose="020B0604020202020204" pitchFamily="34" charset="0"/>
            </a:endParaRPr>
          </a:p>
        </p:txBody>
      </p:sp>
      <p:sp>
        <p:nvSpPr>
          <p:cNvPr id="6" name="Shape 2"/>
          <p:cNvSpPr/>
          <p:nvPr/>
        </p:nvSpPr>
        <p:spPr>
          <a:xfrm>
            <a:off x="6565900" y="3835400"/>
            <a:ext cx="190500" cy="254000"/>
          </a:xfrm>
          <a:custGeom>
            <a:avLst/>
            <a:gdLst/>
            <a:ahLst/>
            <a:cxnLst/>
            <a:rect l="l" t="t" r="r" b="b"/>
            <a:pathLst>
              <a:path w="190500" h="254000">
                <a:moveTo>
                  <a:pt x="145306" y="190500"/>
                </a:moveTo>
                <a:cubicBezTo>
                  <a:pt x="148927" y="179437"/>
                  <a:pt x="156170" y="169416"/>
                  <a:pt x="164356" y="160784"/>
                </a:cubicBezTo>
                <a:cubicBezTo>
                  <a:pt x="180578" y="143718"/>
                  <a:pt x="190500" y="120650"/>
                  <a:pt x="190500" y="95250"/>
                </a:cubicBezTo>
                <a:cubicBezTo>
                  <a:pt x="190500" y="42664"/>
                  <a:pt x="147836" y="0"/>
                  <a:pt x="95250" y="0"/>
                </a:cubicBezTo>
                <a:cubicBezTo>
                  <a:pt x="42664" y="0"/>
                  <a:pt x="0" y="42664"/>
                  <a:pt x="0" y="95250"/>
                </a:cubicBezTo>
                <a:cubicBezTo>
                  <a:pt x="0" y="120650"/>
                  <a:pt x="9922" y="143718"/>
                  <a:pt x="26144" y="160784"/>
                </a:cubicBezTo>
                <a:cubicBezTo>
                  <a:pt x="34330" y="169416"/>
                  <a:pt x="41622" y="179437"/>
                  <a:pt x="45194" y="190500"/>
                </a:cubicBezTo>
                <a:lnTo>
                  <a:pt x="145256" y="190500"/>
                </a:lnTo>
                <a:close/>
                <a:moveTo>
                  <a:pt x="142875" y="214313"/>
                </a:moveTo>
                <a:lnTo>
                  <a:pt x="47625" y="214313"/>
                </a:lnTo>
                <a:lnTo>
                  <a:pt x="47625" y="222250"/>
                </a:lnTo>
                <a:cubicBezTo>
                  <a:pt x="47625" y="244177"/>
                  <a:pt x="65385" y="261937"/>
                  <a:pt x="87313" y="261937"/>
                </a:cubicBezTo>
                <a:lnTo>
                  <a:pt x="103188" y="261937"/>
                </a:lnTo>
                <a:cubicBezTo>
                  <a:pt x="125115" y="261937"/>
                  <a:pt x="142875" y="244177"/>
                  <a:pt x="142875" y="222250"/>
                </a:cubicBezTo>
                <a:lnTo>
                  <a:pt x="142875" y="214313"/>
                </a:lnTo>
                <a:close/>
                <a:moveTo>
                  <a:pt x="91281" y="55563"/>
                </a:moveTo>
                <a:cubicBezTo>
                  <a:pt x="71537" y="55563"/>
                  <a:pt x="55563" y="71537"/>
                  <a:pt x="55563" y="91281"/>
                </a:cubicBezTo>
                <a:cubicBezTo>
                  <a:pt x="55563" y="97879"/>
                  <a:pt x="50254" y="103188"/>
                  <a:pt x="43656" y="103188"/>
                </a:cubicBezTo>
                <a:cubicBezTo>
                  <a:pt x="37058" y="103188"/>
                  <a:pt x="31750" y="97879"/>
                  <a:pt x="31750" y="91281"/>
                </a:cubicBezTo>
                <a:cubicBezTo>
                  <a:pt x="31750" y="58390"/>
                  <a:pt x="58390" y="31750"/>
                  <a:pt x="91281" y="31750"/>
                </a:cubicBezTo>
                <a:cubicBezTo>
                  <a:pt x="97879" y="31750"/>
                  <a:pt x="103188" y="37058"/>
                  <a:pt x="103188" y="43656"/>
                </a:cubicBezTo>
                <a:cubicBezTo>
                  <a:pt x="103188" y="50254"/>
                  <a:pt x="97879" y="55563"/>
                  <a:pt x="91281" y="55563"/>
                </a:cubicBezTo>
                <a:close/>
              </a:path>
            </a:pathLst>
          </a:custGeom>
          <a:solidFill>
            <a:srgbClr val="C78B3E"/>
          </a:solidFill>
          <a:ln/>
        </p:spPr>
        <p:txBody>
          <a:bodyPr/>
          <a:lstStyle/>
          <a:p>
            <a:endParaRPr lang="en-US" dirty="0">
              <a:latin typeface="Arial" panose="020B0604020202020204" pitchFamily="34" charset="0"/>
            </a:endParaRPr>
          </a:p>
        </p:txBody>
      </p:sp>
      <p:sp>
        <p:nvSpPr>
          <p:cNvPr id="7" name="Text 3"/>
          <p:cNvSpPr/>
          <p:nvPr/>
        </p:nvSpPr>
        <p:spPr>
          <a:xfrm>
            <a:off x="6921500" y="3962400"/>
            <a:ext cx="47498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Single methodological innovations birth new fields.</a:t>
            </a:r>
            <a:endParaRPr lang="en-US" sz="1600" dirty="0">
              <a:latin typeface="Arial" panose="020B0604020202020204" pitchFamily="34" charset="0"/>
            </a:endParaRPr>
          </a:p>
        </p:txBody>
      </p:sp>
      <p:sp>
        <p:nvSpPr>
          <p:cNvPr id="8" name="Shape 4"/>
          <p:cNvSpPr/>
          <p:nvPr/>
        </p:nvSpPr>
        <p:spPr>
          <a:xfrm>
            <a:off x="6518275" y="4419600"/>
            <a:ext cx="285750" cy="330200"/>
          </a:xfrm>
          <a:custGeom>
            <a:avLst/>
            <a:gdLst/>
            <a:ahLst/>
            <a:cxnLst/>
            <a:rect l="l" t="t" r="r" b="b"/>
            <a:pathLst>
              <a:path w="285750" h="254000">
                <a:moveTo>
                  <a:pt x="79375" y="0"/>
                </a:moveTo>
                <a:cubicBezTo>
                  <a:pt x="88156" y="0"/>
                  <a:pt x="95250" y="7094"/>
                  <a:pt x="95250" y="15875"/>
                </a:cubicBezTo>
                <a:lnTo>
                  <a:pt x="95250" y="31750"/>
                </a:lnTo>
                <a:lnTo>
                  <a:pt x="158750" y="31750"/>
                </a:lnTo>
                <a:cubicBezTo>
                  <a:pt x="167531" y="31750"/>
                  <a:pt x="174625" y="38844"/>
                  <a:pt x="174625" y="47625"/>
                </a:cubicBezTo>
                <a:cubicBezTo>
                  <a:pt x="174625" y="56406"/>
                  <a:pt x="167531" y="63500"/>
                  <a:pt x="158750" y="63500"/>
                </a:cubicBezTo>
                <a:lnTo>
                  <a:pt x="153988" y="63500"/>
                </a:lnTo>
                <a:lnTo>
                  <a:pt x="149820" y="74960"/>
                </a:lnTo>
                <a:cubicBezTo>
                  <a:pt x="141684" y="97383"/>
                  <a:pt x="129431" y="117872"/>
                  <a:pt x="114002" y="135483"/>
                </a:cubicBezTo>
                <a:cubicBezTo>
                  <a:pt x="121047" y="139849"/>
                  <a:pt x="128389" y="143718"/>
                  <a:pt x="136029" y="147141"/>
                </a:cubicBezTo>
                <a:lnTo>
                  <a:pt x="161032" y="158254"/>
                </a:lnTo>
                <a:lnTo>
                  <a:pt x="191889" y="88801"/>
                </a:lnTo>
                <a:cubicBezTo>
                  <a:pt x="194419" y="83046"/>
                  <a:pt x="200124" y="79375"/>
                  <a:pt x="206375" y="79375"/>
                </a:cubicBezTo>
                <a:cubicBezTo>
                  <a:pt x="212626" y="79375"/>
                  <a:pt x="218331" y="83046"/>
                  <a:pt x="220861" y="88801"/>
                </a:cubicBezTo>
                <a:lnTo>
                  <a:pt x="284361" y="231676"/>
                </a:lnTo>
                <a:cubicBezTo>
                  <a:pt x="287933" y="239713"/>
                  <a:pt x="284311" y="249089"/>
                  <a:pt x="276324" y="252611"/>
                </a:cubicBezTo>
                <a:cubicBezTo>
                  <a:pt x="268337" y="256133"/>
                  <a:pt x="258911" y="252561"/>
                  <a:pt x="255389" y="244574"/>
                </a:cubicBezTo>
                <a:lnTo>
                  <a:pt x="245467" y="222250"/>
                </a:lnTo>
                <a:lnTo>
                  <a:pt x="167332" y="222250"/>
                </a:lnTo>
                <a:lnTo>
                  <a:pt x="157411" y="244574"/>
                </a:lnTo>
                <a:cubicBezTo>
                  <a:pt x="153839" y="252611"/>
                  <a:pt x="144462" y="256183"/>
                  <a:pt x="136475" y="252611"/>
                </a:cubicBezTo>
                <a:cubicBezTo>
                  <a:pt x="128488" y="249039"/>
                  <a:pt x="124867" y="239663"/>
                  <a:pt x="128439" y="231676"/>
                </a:cubicBezTo>
                <a:lnTo>
                  <a:pt x="148183" y="187275"/>
                </a:lnTo>
                <a:lnTo>
                  <a:pt x="123180" y="176163"/>
                </a:lnTo>
                <a:cubicBezTo>
                  <a:pt x="111770" y="171103"/>
                  <a:pt x="100856" y="165050"/>
                  <a:pt x="90537" y="158105"/>
                </a:cubicBezTo>
                <a:cubicBezTo>
                  <a:pt x="79970" y="166638"/>
                  <a:pt x="68411" y="174079"/>
                  <a:pt x="56059" y="180280"/>
                </a:cubicBezTo>
                <a:lnTo>
                  <a:pt x="38844" y="188813"/>
                </a:lnTo>
                <a:cubicBezTo>
                  <a:pt x="31006" y="192732"/>
                  <a:pt x="21481" y="189557"/>
                  <a:pt x="17562" y="181719"/>
                </a:cubicBezTo>
                <a:cubicBezTo>
                  <a:pt x="13643" y="173881"/>
                  <a:pt x="16818" y="164356"/>
                  <a:pt x="24656" y="160437"/>
                </a:cubicBezTo>
                <a:lnTo>
                  <a:pt x="41771" y="151854"/>
                </a:lnTo>
                <a:cubicBezTo>
                  <a:pt x="49857" y="147786"/>
                  <a:pt x="57547" y="143073"/>
                  <a:pt x="64790" y="137815"/>
                </a:cubicBezTo>
                <a:cubicBezTo>
                  <a:pt x="57944" y="131514"/>
                  <a:pt x="51495" y="124718"/>
                  <a:pt x="45492" y="117525"/>
                </a:cubicBezTo>
                <a:lnTo>
                  <a:pt x="40481" y="111472"/>
                </a:lnTo>
                <a:cubicBezTo>
                  <a:pt x="34875" y="104725"/>
                  <a:pt x="35768" y="94704"/>
                  <a:pt x="42515" y="89098"/>
                </a:cubicBezTo>
                <a:cubicBezTo>
                  <a:pt x="49262" y="83493"/>
                  <a:pt x="59283" y="84386"/>
                  <a:pt x="64889" y="91132"/>
                </a:cubicBezTo>
                <a:lnTo>
                  <a:pt x="69949" y="97185"/>
                </a:lnTo>
                <a:cubicBezTo>
                  <a:pt x="75654" y="104080"/>
                  <a:pt x="81905" y="110480"/>
                  <a:pt x="88503" y="116384"/>
                </a:cubicBezTo>
                <a:cubicBezTo>
                  <a:pt x="102146" y="101302"/>
                  <a:pt x="112911" y="83592"/>
                  <a:pt x="120005" y="64095"/>
                </a:cubicBezTo>
                <a:lnTo>
                  <a:pt x="120253" y="63500"/>
                </a:lnTo>
                <a:lnTo>
                  <a:pt x="15925" y="63500"/>
                </a:lnTo>
                <a:cubicBezTo>
                  <a:pt x="7094" y="63500"/>
                  <a:pt x="0" y="56406"/>
                  <a:pt x="0" y="47625"/>
                </a:cubicBezTo>
                <a:cubicBezTo>
                  <a:pt x="0" y="38844"/>
                  <a:pt x="7094" y="31750"/>
                  <a:pt x="15875" y="31750"/>
                </a:cubicBezTo>
                <a:lnTo>
                  <a:pt x="63500" y="31750"/>
                </a:lnTo>
                <a:lnTo>
                  <a:pt x="63500" y="15875"/>
                </a:lnTo>
                <a:cubicBezTo>
                  <a:pt x="63500" y="7094"/>
                  <a:pt x="70594" y="0"/>
                  <a:pt x="79375" y="0"/>
                </a:cubicBezTo>
                <a:close/>
                <a:moveTo>
                  <a:pt x="206375" y="134342"/>
                </a:moveTo>
                <a:lnTo>
                  <a:pt x="181421" y="190500"/>
                </a:lnTo>
                <a:lnTo>
                  <a:pt x="231329" y="190500"/>
                </a:lnTo>
                <a:lnTo>
                  <a:pt x="206375" y="134342"/>
                </a:lnTo>
                <a:close/>
              </a:path>
            </a:pathLst>
          </a:custGeom>
          <a:solidFill>
            <a:srgbClr val="C78B3E"/>
          </a:solidFill>
          <a:ln/>
        </p:spPr>
        <p:txBody>
          <a:bodyPr/>
          <a:lstStyle/>
          <a:p>
            <a:endParaRPr lang="en-US" dirty="0">
              <a:latin typeface="Arial" panose="020B0604020202020204" pitchFamily="34" charset="0"/>
            </a:endParaRPr>
          </a:p>
        </p:txBody>
      </p:sp>
      <p:sp>
        <p:nvSpPr>
          <p:cNvPr id="9" name="Text 5"/>
          <p:cNvSpPr/>
          <p:nvPr/>
        </p:nvSpPr>
        <p:spPr>
          <a:xfrm>
            <a:off x="6920971" y="4419600"/>
            <a:ext cx="5016500" cy="6096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New common languages are created across disciplines.</a:t>
            </a:r>
            <a:endParaRPr lang="en-US" sz="1600" dirty="0">
              <a:latin typeface="Arial" panose="020B0604020202020204" pitchFamily="34" charset="0"/>
            </a:endParaRPr>
          </a:p>
        </p:txBody>
      </p:sp>
      <p:sp>
        <p:nvSpPr>
          <p:cNvPr id="10" name="Shape 6"/>
          <p:cNvSpPr/>
          <p:nvPr/>
        </p:nvSpPr>
        <p:spPr>
          <a:xfrm>
            <a:off x="6534150" y="5181600"/>
            <a:ext cx="254000" cy="254000"/>
          </a:xfrm>
          <a:custGeom>
            <a:avLst/>
            <a:gdLst/>
            <a:ahLst/>
            <a:cxnLst/>
            <a:rect l="l" t="t" r="r" b="b"/>
            <a:pathLst>
              <a:path w="254000" h="254000">
                <a:moveTo>
                  <a:pt x="95250" y="31750"/>
                </a:moveTo>
                <a:cubicBezTo>
                  <a:pt x="95250" y="22969"/>
                  <a:pt x="102344" y="15875"/>
                  <a:pt x="111125" y="15875"/>
                </a:cubicBezTo>
                <a:lnTo>
                  <a:pt x="142875" y="15875"/>
                </a:lnTo>
                <a:cubicBezTo>
                  <a:pt x="151656" y="15875"/>
                  <a:pt x="158750" y="22969"/>
                  <a:pt x="158750" y="31750"/>
                </a:cubicBezTo>
                <a:lnTo>
                  <a:pt x="158750" y="63500"/>
                </a:lnTo>
                <a:cubicBezTo>
                  <a:pt x="158750" y="72281"/>
                  <a:pt x="151656" y="79375"/>
                  <a:pt x="142875" y="79375"/>
                </a:cubicBezTo>
                <a:lnTo>
                  <a:pt x="138906" y="79375"/>
                </a:lnTo>
                <a:lnTo>
                  <a:pt x="138906" y="111125"/>
                </a:lnTo>
                <a:lnTo>
                  <a:pt x="198438" y="111125"/>
                </a:lnTo>
                <a:cubicBezTo>
                  <a:pt x="218182" y="111125"/>
                  <a:pt x="234156" y="127099"/>
                  <a:pt x="234156" y="146844"/>
                </a:cubicBezTo>
                <a:lnTo>
                  <a:pt x="234156" y="174625"/>
                </a:lnTo>
                <a:lnTo>
                  <a:pt x="238125" y="174625"/>
                </a:lnTo>
                <a:cubicBezTo>
                  <a:pt x="246906" y="174625"/>
                  <a:pt x="254000" y="181719"/>
                  <a:pt x="254000" y="190500"/>
                </a:cubicBezTo>
                <a:lnTo>
                  <a:pt x="254000" y="222250"/>
                </a:lnTo>
                <a:cubicBezTo>
                  <a:pt x="254000" y="231031"/>
                  <a:pt x="246906" y="238125"/>
                  <a:pt x="238125" y="238125"/>
                </a:cubicBezTo>
                <a:lnTo>
                  <a:pt x="206375" y="238125"/>
                </a:lnTo>
                <a:cubicBezTo>
                  <a:pt x="197594" y="238125"/>
                  <a:pt x="190500" y="231031"/>
                  <a:pt x="190500" y="222250"/>
                </a:cubicBezTo>
                <a:lnTo>
                  <a:pt x="190500" y="190500"/>
                </a:lnTo>
                <a:cubicBezTo>
                  <a:pt x="190500" y="181719"/>
                  <a:pt x="197594" y="174625"/>
                  <a:pt x="206375" y="174625"/>
                </a:cubicBezTo>
                <a:lnTo>
                  <a:pt x="210344" y="174625"/>
                </a:lnTo>
                <a:lnTo>
                  <a:pt x="210344" y="146844"/>
                </a:lnTo>
                <a:cubicBezTo>
                  <a:pt x="210344" y="140246"/>
                  <a:pt x="205036" y="134938"/>
                  <a:pt x="198438" y="134938"/>
                </a:cubicBezTo>
                <a:lnTo>
                  <a:pt x="138906" y="134938"/>
                </a:lnTo>
                <a:lnTo>
                  <a:pt x="138906" y="174625"/>
                </a:lnTo>
                <a:lnTo>
                  <a:pt x="142875" y="174625"/>
                </a:lnTo>
                <a:cubicBezTo>
                  <a:pt x="151656" y="174625"/>
                  <a:pt x="158750" y="181719"/>
                  <a:pt x="158750" y="190500"/>
                </a:cubicBezTo>
                <a:lnTo>
                  <a:pt x="158750" y="222250"/>
                </a:lnTo>
                <a:cubicBezTo>
                  <a:pt x="158750" y="231031"/>
                  <a:pt x="151656" y="238125"/>
                  <a:pt x="142875" y="238125"/>
                </a:cubicBezTo>
                <a:lnTo>
                  <a:pt x="111125" y="238125"/>
                </a:lnTo>
                <a:cubicBezTo>
                  <a:pt x="102344" y="238125"/>
                  <a:pt x="95250" y="231031"/>
                  <a:pt x="95250" y="222250"/>
                </a:cubicBezTo>
                <a:lnTo>
                  <a:pt x="95250" y="190500"/>
                </a:lnTo>
                <a:cubicBezTo>
                  <a:pt x="95250" y="181719"/>
                  <a:pt x="102344" y="174625"/>
                  <a:pt x="111125" y="174625"/>
                </a:cubicBezTo>
                <a:lnTo>
                  <a:pt x="115094" y="174625"/>
                </a:lnTo>
                <a:lnTo>
                  <a:pt x="115094" y="134938"/>
                </a:lnTo>
                <a:lnTo>
                  <a:pt x="55563" y="134938"/>
                </a:lnTo>
                <a:cubicBezTo>
                  <a:pt x="48964" y="134938"/>
                  <a:pt x="43656" y="140246"/>
                  <a:pt x="43656" y="146844"/>
                </a:cubicBezTo>
                <a:lnTo>
                  <a:pt x="43656" y="174625"/>
                </a:lnTo>
                <a:lnTo>
                  <a:pt x="47625" y="174625"/>
                </a:lnTo>
                <a:cubicBezTo>
                  <a:pt x="56406" y="174625"/>
                  <a:pt x="63500" y="181719"/>
                  <a:pt x="63500" y="190500"/>
                </a:cubicBezTo>
                <a:lnTo>
                  <a:pt x="63500" y="222250"/>
                </a:lnTo>
                <a:cubicBezTo>
                  <a:pt x="63500" y="231031"/>
                  <a:pt x="56406" y="238125"/>
                  <a:pt x="47625" y="238125"/>
                </a:cubicBezTo>
                <a:lnTo>
                  <a:pt x="15875" y="238125"/>
                </a:lnTo>
                <a:cubicBezTo>
                  <a:pt x="7094" y="238125"/>
                  <a:pt x="0" y="231031"/>
                  <a:pt x="0" y="222250"/>
                </a:cubicBezTo>
                <a:lnTo>
                  <a:pt x="0" y="190500"/>
                </a:lnTo>
                <a:cubicBezTo>
                  <a:pt x="0" y="181719"/>
                  <a:pt x="7094" y="174625"/>
                  <a:pt x="15875" y="174625"/>
                </a:cubicBezTo>
                <a:lnTo>
                  <a:pt x="19844" y="174625"/>
                </a:lnTo>
                <a:lnTo>
                  <a:pt x="19844" y="146844"/>
                </a:lnTo>
                <a:cubicBezTo>
                  <a:pt x="19844" y="127099"/>
                  <a:pt x="35818" y="111125"/>
                  <a:pt x="55563" y="111125"/>
                </a:cubicBezTo>
                <a:lnTo>
                  <a:pt x="115094" y="111125"/>
                </a:lnTo>
                <a:lnTo>
                  <a:pt x="115094" y="79375"/>
                </a:lnTo>
                <a:lnTo>
                  <a:pt x="111125" y="79375"/>
                </a:lnTo>
                <a:cubicBezTo>
                  <a:pt x="102344" y="79375"/>
                  <a:pt x="95250" y="72281"/>
                  <a:pt x="95250" y="63500"/>
                </a:cubicBezTo>
                <a:lnTo>
                  <a:pt x="95250" y="31750"/>
                </a:lnTo>
                <a:close/>
              </a:path>
            </a:pathLst>
          </a:custGeom>
          <a:solidFill>
            <a:srgbClr val="C78B3E"/>
          </a:solidFill>
          <a:ln/>
        </p:spPr>
        <p:txBody>
          <a:bodyPr/>
          <a:lstStyle/>
          <a:p>
            <a:endParaRPr lang="en-US" dirty="0">
              <a:latin typeface="Arial" panose="020B0604020202020204" pitchFamily="34" charset="0"/>
            </a:endParaRPr>
          </a:p>
        </p:txBody>
      </p:sp>
      <p:sp>
        <p:nvSpPr>
          <p:cNvPr id="11" name="Text 7"/>
          <p:cNvSpPr/>
          <p:nvPr/>
        </p:nvSpPr>
        <p:spPr>
          <a:xfrm>
            <a:off x="6921500" y="5181600"/>
            <a:ext cx="45593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Cumulative adoption builds bridges for research.</a:t>
            </a:r>
            <a:endParaRPr lang="en-US" sz="1600" dirty="0">
              <a:latin typeface="Arial" panose="020B0604020202020204" pitchFamily="34" charset="0"/>
            </a:endParaRP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name="Slide 32">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339867" y="494180"/>
            <a:ext cx="5323954" cy="73884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The Road to ASI: A Timeline of Innovation</a:t>
            </a:r>
            <a:endParaRPr lang="en-US" sz="1600" dirty="0">
              <a:latin typeface="Arial" panose="020B0604020202020204" pitchFamily="34" charset="0"/>
            </a:endParaRPr>
          </a:p>
        </p:txBody>
      </p:sp>
      <p:sp>
        <p:nvSpPr>
          <p:cNvPr id="4" name="Shape 1"/>
          <p:cNvSpPr/>
          <p:nvPr/>
        </p:nvSpPr>
        <p:spPr>
          <a:xfrm>
            <a:off x="660400" y="3810000"/>
            <a:ext cx="10871200" cy="50800"/>
          </a:xfrm>
          <a:custGeom>
            <a:avLst/>
            <a:gdLst/>
            <a:ahLst/>
            <a:cxnLst/>
            <a:rect l="l" t="t" r="r" b="b"/>
            <a:pathLst>
              <a:path w="10871200" h="50800">
                <a:moveTo>
                  <a:pt x="0" y="0"/>
                </a:moveTo>
                <a:lnTo>
                  <a:pt x="10871200" y="0"/>
                </a:lnTo>
                <a:lnTo>
                  <a:pt x="10871200" y="50800"/>
                </a:lnTo>
                <a:lnTo>
                  <a:pt x="0" y="50800"/>
                </a:lnTo>
                <a:lnTo>
                  <a:pt x="0" y="0"/>
                </a:lnTo>
                <a:close/>
              </a:path>
            </a:pathLst>
          </a:custGeom>
          <a:solidFill>
            <a:srgbClr val="C78B3E">
              <a:alpha val="25098"/>
            </a:srgbClr>
          </a:solidFill>
          <a:ln/>
        </p:spPr>
        <p:txBody>
          <a:bodyPr/>
          <a:lstStyle/>
          <a:p>
            <a:endParaRPr lang="en-US" dirty="0">
              <a:latin typeface="Arial" panose="020B0604020202020204" pitchFamily="34" charset="0"/>
            </a:endParaRPr>
          </a:p>
        </p:txBody>
      </p:sp>
      <p:sp>
        <p:nvSpPr>
          <p:cNvPr id="5" name="Shape 2"/>
          <p:cNvSpPr/>
          <p:nvPr/>
        </p:nvSpPr>
        <p:spPr>
          <a:xfrm>
            <a:off x="1917700" y="2946400"/>
            <a:ext cx="203200" cy="203200"/>
          </a:xfrm>
          <a:custGeom>
            <a:avLst/>
            <a:gdLst/>
            <a:ahLst/>
            <a:cxnLst/>
            <a:rect l="l" t="t" r="r" b="b"/>
            <a:pathLst>
              <a:path w="203200" h="203200">
                <a:moveTo>
                  <a:pt x="101600" y="0"/>
                </a:moveTo>
                <a:lnTo>
                  <a:pt x="101600" y="0"/>
                </a:lnTo>
                <a:cubicBezTo>
                  <a:pt x="157675" y="0"/>
                  <a:pt x="203200" y="45525"/>
                  <a:pt x="203200" y="101600"/>
                </a:cubicBezTo>
                <a:lnTo>
                  <a:pt x="203200" y="101600"/>
                </a:lnTo>
                <a:cubicBezTo>
                  <a:pt x="203200" y="157675"/>
                  <a:pt x="157675" y="203200"/>
                  <a:pt x="101600" y="203200"/>
                </a:cubicBezTo>
                <a:lnTo>
                  <a:pt x="101600" y="203200"/>
                </a:lnTo>
                <a:cubicBezTo>
                  <a:pt x="45525" y="203200"/>
                  <a:pt x="0" y="157675"/>
                  <a:pt x="0" y="101600"/>
                </a:cubicBezTo>
                <a:lnTo>
                  <a:pt x="0" y="101600"/>
                </a:lnTo>
                <a:cubicBezTo>
                  <a:pt x="0" y="45525"/>
                  <a:pt x="45525" y="0"/>
                  <a:pt x="101600" y="0"/>
                </a:cubicBezTo>
                <a:close/>
              </a:path>
            </a:pathLst>
          </a:custGeom>
          <a:solidFill>
            <a:srgbClr val="C78B3E"/>
          </a:solidFill>
          <a:ln/>
        </p:spPr>
        <p:txBody>
          <a:bodyPr/>
          <a:lstStyle/>
          <a:p>
            <a:endParaRPr lang="en-US" dirty="0">
              <a:latin typeface="Arial" panose="020B0604020202020204" pitchFamily="34" charset="0"/>
            </a:endParaRPr>
          </a:p>
        </p:txBody>
      </p:sp>
      <p:sp>
        <p:nvSpPr>
          <p:cNvPr id="6" name="Shape 3"/>
          <p:cNvSpPr/>
          <p:nvPr/>
        </p:nvSpPr>
        <p:spPr>
          <a:xfrm>
            <a:off x="2012950" y="3251200"/>
            <a:ext cx="12700" cy="812800"/>
          </a:xfrm>
          <a:custGeom>
            <a:avLst/>
            <a:gdLst/>
            <a:ahLst/>
            <a:cxnLst/>
            <a:rect l="l" t="t" r="r" b="b"/>
            <a:pathLst>
              <a:path w="12700" h="812800">
                <a:moveTo>
                  <a:pt x="0" y="0"/>
                </a:moveTo>
                <a:lnTo>
                  <a:pt x="12700" y="0"/>
                </a:lnTo>
                <a:lnTo>
                  <a:pt x="12700" y="812800"/>
                </a:lnTo>
                <a:lnTo>
                  <a:pt x="0" y="812800"/>
                </a:lnTo>
                <a:lnTo>
                  <a:pt x="0" y="0"/>
                </a:lnTo>
                <a:close/>
              </a:path>
            </a:pathLst>
          </a:custGeom>
          <a:solidFill>
            <a:srgbClr val="C78B3E">
              <a:alpha val="25098"/>
            </a:srgbClr>
          </a:solidFill>
          <a:ln/>
        </p:spPr>
        <p:txBody>
          <a:bodyPr/>
          <a:lstStyle/>
          <a:p>
            <a:endParaRPr lang="en-US" dirty="0">
              <a:latin typeface="Arial" panose="020B0604020202020204" pitchFamily="34" charset="0"/>
            </a:endParaRPr>
          </a:p>
        </p:txBody>
      </p:sp>
      <p:sp>
        <p:nvSpPr>
          <p:cNvPr id="7" name="Text 4"/>
          <p:cNvSpPr/>
          <p:nvPr/>
        </p:nvSpPr>
        <p:spPr>
          <a:xfrm>
            <a:off x="558800" y="4165600"/>
            <a:ext cx="29210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1949</a:t>
            </a:r>
            <a:endParaRPr lang="en-US" sz="1600" dirty="0">
              <a:latin typeface="Arial" panose="020B0604020202020204" pitchFamily="34" charset="0"/>
            </a:endParaRPr>
          </a:p>
        </p:txBody>
      </p:sp>
      <p:sp>
        <p:nvSpPr>
          <p:cNvPr id="8" name="Text 5"/>
          <p:cNvSpPr/>
          <p:nvPr/>
        </p:nvSpPr>
        <p:spPr>
          <a:xfrm>
            <a:off x="571500" y="4470400"/>
            <a:ext cx="28956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Monte Carlo Method</a:t>
            </a:r>
            <a:endParaRPr lang="en-US" sz="1600" dirty="0">
              <a:latin typeface="Arial" panose="020B0604020202020204" pitchFamily="34" charset="0"/>
            </a:endParaRPr>
          </a:p>
        </p:txBody>
      </p:sp>
      <p:sp>
        <p:nvSpPr>
          <p:cNvPr id="9" name="Shape 6"/>
          <p:cNvSpPr/>
          <p:nvPr/>
        </p:nvSpPr>
        <p:spPr>
          <a:xfrm>
            <a:off x="4635500" y="2946400"/>
            <a:ext cx="203200" cy="203200"/>
          </a:xfrm>
          <a:custGeom>
            <a:avLst/>
            <a:gdLst/>
            <a:ahLst/>
            <a:cxnLst/>
            <a:rect l="l" t="t" r="r" b="b"/>
            <a:pathLst>
              <a:path w="203200" h="203200">
                <a:moveTo>
                  <a:pt x="101600" y="0"/>
                </a:moveTo>
                <a:lnTo>
                  <a:pt x="101600" y="0"/>
                </a:lnTo>
                <a:cubicBezTo>
                  <a:pt x="157675" y="0"/>
                  <a:pt x="203200" y="45525"/>
                  <a:pt x="203200" y="101600"/>
                </a:cubicBezTo>
                <a:lnTo>
                  <a:pt x="203200" y="101600"/>
                </a:lnTo>
                <a:cubicBezTo>
                  <a:pt x="203200" y="157675"/>
                  <a:pt x="157675" y="203200"/>
                  <a:pt x="101600" y="203200"/>
                </a:cubicBezTo>
                <a:lnTo>
                  <a:pt x="101600" y="203200"/>
                </a:lnTo>
                <a:cubicBezTo>
                  <a:pt x="45525" y="203200"/>
                  <a:pt x="0" y="157675"/>
                  <a:pt x="0" y="101600"/>
                </a:cubicBezTo>
                <a:lnTo>
                  <a:pt x="0" y="101600"/>
                </a:lnTo>
                <a:cubicBezTo>
                  <a:pt x="0" y="45525"/>
                  <a:pt x="45525" y="0"/>
                  <a:pt x="101600" y="0"/>
                </a:cubicBezTo>
                <a:close/>
              </a:path>
            </a:pathLst>
          </a:custGeom>
          <a:solidFill>
            <a:srgbClr val="C78B3E"/>
          </a:solidFill>
          <a:ln/>
        </p:spPr>
        <p:txBody>
          <a:bodyPr/>
          <a:lstStyle/>
          <a:p>
            <a:endParaRPr lang="en-US" dirty="0">
              <a:latin typeface="Arial" panose="020B0604020202020204" pitchFamily="34" charset="0"/>
            </a:endParaRPr>
          </a:p>
        </p:txBody>
      </p:sp>
      <p:sp>
        <p:nvSpPr>
          <p:cNvPr id="10" name="Shape 7"/>
          <p:cNvSpPr/>
          <p:nvPr/>
        </p:nvSpPr>
        <p:spPr>
          <a:xfrm>
            <a:off x="4730750" y="3251200"/>
            <a:ext cx="12700" cy="406400"/>
          </a:xfrm>
          <a:custGeom>
            <a:avLst/>
            <a:gdLst/>
            <a:ahLst/>
            <a:cxnLst/>
            <a:rect l="l" t="t" r="r" b="b"/>
            <a:pathLst>
              <a:path w="12700" h="406400">
                <a:moveTo>
                  <a:pt x="0" y="0"/>
                </a:moveTo>
                <a:lnTo>
                  <a:pt x="12700" y="0"/>
                </a:lnTo>
                <a:lnTo>
                  <a:pt x="12700" y="406400"/>
                </a:lnTo>
                <a:lnTo>
                  <a:pt x="0" y="406400"/>
                </a:lnTo>
                <a:lnTo>
                  <a:pt x="0" y="0"/>
                </a:lnTo>
                <a:close/>
              </a:path>
            </a:pathLst>
          </a:custGeom>
          <a:solidFill>
            <a:srgbClr val="C78B3E">
              <a:alpha val="25098"/>
            </a:srgbClr>
          </a:solidFill>
          <a:ln/>
        </p:spPr>
        <p:txBody>
          <a:bodyPr/>
          <a:lstStyle/>
          <a:p>
            <a:endParaRPr lang="en-US" dirty="0">
              <a:latin typeface="Arial" panose="020B0604020202020204" pitchFamily="34" charset="0"/>
            </a:endParaRPr>
          </a:p>
        </p:txBody>
      </p:sp>
      <p:sp>
        <p:nvSpPr>
          <p:cNvPr id="11" name="Text 8"/>
          <p:cNvSpPr/>
          <p:nvPr/>
        </p:nvSpPr>
        <p:spPr>
          <a:xfrm>
            <a:off x="3276600" y="3759200"/>
            <a:ext cx="29210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2020</a:t>
            </a:r>
            <a:endParaRPr lang="en-US" sz="1600" dirty="0">
              <a:latin typeface="Arial" panose="020B0604020202020204" pitchFamily="34" charset="0"/>
            </a:endParaRPr>
          </a:p>
        </p:txBody>
      </p:sp>
      <p:sp>
        <p:nvSpPr>
          <p:cNvPr id="12" name="Text 9"/>
          <p:cNvSpPr/>
          <p:nvPr/>
        </p:nvSpPr>
        <p:spPr>
          <a:xfrm>
            <a:off x="3289300" y="4064000"/>
            <a:ext cx="28956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GPT-3, AlphaGo</a:t>
            </a:r>
            <a:endParaRPr lang="en-US" sz="1600" dirty="0">
              <a:latin typeface="Arial" panose="020B0604020202020204" pitchFamily="34" charset="0"/>
            </a:endParaRPr>
          </a:p>
        </p:txBody>
      </p:sp>
      <p:sp>
        <p:nvSpPr>
          <p:cNvPr id="13" name="Shape 10"/>
          <p:cNvSpPr/>
          <p:nvPr/>
        </p:nvSpPr>
        <p:spPr>
          <a:xfrm>
            <a:off x="7353300" y="2946400"/>
            <a:ext cx="203200" cy="203200"/>
          </a:xfrm>
          <a:custGeom>
            <a:avLst/>
            <a:gdLst/>
            <a:ahLst/>
            <a:cxnLst/>
            <a:rect l="l" t="t" r="r" b="b"/>
            <a:pathLst>
              <a:path w="203200" h="203200">
                <a:moveTo>
                  <a:pt x="101600" y="0"/>
                </a:moveTo>
                <a:lnTo>
                  <a:pt x="101600" y="0"/>
                </a:lnTo>
                <a:cubicBezTo>
                  <a:pt x="157675" y="0"/>
                  <a:pt x="203200" y="45525"/>
                  <a:pt x="203200" y="101600"/>
                </a:cubicBezTo>
                <a:lnTo>
                  <a:pt x="203200" y="101600"/>
                </a:lnTo>
                <a:cubicBezTo>
                  <a:pt x="203200" y="157675"/>
                  <a:pt x="157675" y="203200"/>
                  <a:pt x="101600" y="203200"/>
                </a:cubicBezTo>
                <a:lnTo>
                  <a:pt x="101600" y="203200"/>
                </a:lnTo>
                <a:cubicBezTo>
                  <a:pt x="45525" y="203200"/>
                  <a:pt x="0" y="157675"/>
                  <a:pt x="0" y="101600"/>
                </a:cubicBezTo>
                <a:lnTo>
                  <a:pt x="0" y="101600"/>
                </a:lnTo>
                <a:cubicBezTo>
                  <a:pt x="0" y="45525"/>
                  <a:pt x="45525" y="0"/>
                  <a:pt x="101600" y="0"/>
                </a:cubicBezTo>
                <a:close/>
              </a:path>
            </a:pathLst>
          </a:custGeom>
          <a:solidFill>
            <a:srgbClr val="C78B3E"/>
          </a:solidFill>
          <a:ln/>
        </p:spPr>
        <p:txBody>
          <a:bodyPr/>
          <a:lstStyle/>
          <a:p>
            <a:endParaRPr lang="en-US" dirty="0">
              <a:latin typeface="Arial" panose="020B0604020202020204" pitchFamily="34" charset="0"/>
            </a:endParaRPr>
          </a:p>
        </p:txBody>
      </p:sp>
      <p:sp>
        <p:nvSpPr>
          <p:cNvPr id="14" name="Shape 11"/>
          <p:cNvSpPr/>
          <p:nvPr/>
        </p:nvSpPr>
        <p:spPr>
          <a:xfrm>
            <a:off x="7448550" y="3251200"/>
            <a:ext cx="12700" cy="812800"/>
          </a:xfrm>
          <a:custGeom>
            <a:avLst/>
            <a:gdLst/>
            <a:ahLst/>
            <a:cxnLst/>
            <a:rect l="l" t="t" r="r" b="b"/>
            <a:pathLst>
              <a:path w="12700" h="812800">
                <a:moveTo>
                  <a:pt x="0" y="0"/>
                </a:moveTo>
                <a:lnTo>
                  <a:pt x="12700" y="0"/>
                </a:lnTo>
                <a:lnTo>
                  <a:pt x="12700" y="812800"/>
                </a:lnTo>
                <a:lnTo>
                  <a:pt x="0" y="812800"/>
                </a:lnTo>
                <a:lnTo>
                  <a:pt x="0" y="0"/>
                </a:lnTo>
                <a:close/>
              </a:path>
            </a:pathLst>
          </a:custGeom>
          <a:solidFill>
            <a:srgbClr val="C78B3E">
              <a:alpha val="25098"/>
            </a:srgbClr>
          </a:solidFill>
          <a:ln/>
        </p:spPr>
        <p:txBody>
          <a:bodyPr/>
          <a:lstStyle/>
          <a:p>
            <a:endParaRPr lang="en-US" dirty="0">
              <a:latin typeface="Arial" panose="020B0604020202020204" pitchFamily="34" charset="0"/>
            </a:endParaRPr>
          </a:p>
        </p:txBody>
      </p:sp>
      <p:sp>
        <p:nvSpPr>
          <p:cNvPr id="15" name="Text 12"/>
          <p:cNvSpPr/>
          <p:nvPr/>
        </p:nvSpPr>
        <p:spPr>
          <a:xfrm>
            <a:off x="5994400" y="4165600"/>
            <a:ext cx="29210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2024</a:t>
            </a:r>
            <a:endParaRPr lang="en-US" sz="1600" dirty="0">
              <a:latin typeface="Arial" panose="020B0604020202020204" pitchFamily="34" charset="0"/>
            </a:endParaRPr>
          </a:p>
        </p:txBody>
      </p:sp>
      <p:sp>
        <p:nvSpPr>
          <p:cNvPr id="16" name="Text 13"/>
          <p:cNvSpPr/>
          <p:nvPr/>
        </p:nvSpPr>
        <p:spPr>
          <a:xfrm>
            <a:off x="5905500" y="4944706"/>
            <a:ext cx="28956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OpenAI o1</a:t>
            </a:r>
            <a:b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Nobel Prizes, Hinton, Hassabis,</a:t>
            </a:r>
            <a:b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b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Protein Folding, Navier-Stokes Equation</a:t>
            </a:r>
            <a:endParaRPr lang="en-US" sz="1600" dirty="0">
              <a:latin typeface="Arial" panose="020B0604020202020204" pitchFamily="34" charset="0"/>
            </a:endParaRPr>
          </a:p>
        </p:txBody>
      </p:sp>
      <p:sp>
        <p:nvSpPr>
          <p:cNvPr id="17" name="Shape 14"/>
          <p:cNvSpPr/>
          <p:nvPr/>
        </p:nvSpPr>
        <p:spPr>
          <a:xfrm>
            <a:off x="10020300" y="2946400"/>
            <a:ext cx="304800" cy="304800"/>
          </a:xfrm>
          <a:custGeom>
            <a:avLst/>
            <a:gdLst/>
            <a:ahLst/>
            <a:cxnLst/>
            <a:rect l="l" t="t" r="r" b="b"/>
            <a:pathLst>
              <a:path w="304800" h="304800">
                <a:moveTo>
                  <a:pt x="152400" y="0"/>
                </a:moveTo>
                <a:lnTo>
                  <a:pt x="152400" y="0"/>
                </a:lnTo>
                <a:cubicBezTo>
                  <a:pt x="236512" y="0"/>
                  <a:pt x="304800" y="68288"/>
                  <a:pt x="304800" y="152400"/>
                </a:cubicBezTo>
                <a:lnTo>
                  <a:pt x="304800" y="152400"/>
                </a:lnTo>
                <a:cubicBezTo>
                  <a:pt x="304800" y="236512"/>
                  <a:pt x="236512" y="304800"/>
                  <a:pt x="152400" y="304800"/>
                </a:cubicBezTo>
                <a:lnTo>
                  <a:pt x="152400" y="304800"/>
                </a:lnTo>
                <a:cubicBezTo>
                  <a:pt x="68288" y="304800"/>
                  <a:pt x="0" y="236512"/>
                  <a:pt x="0" y="152400"/>
                </a:cubicBezTo>
                <a:lnTo>
                  <a:pt x="0" y="152400"/>
                </a:lnTo>
                <a:cubicBezTo>
                  <a:pt x="0" y="68288"/>
                  <a:pt x="68288" y="0"/>
                  <a:pt x="152400" y="0"/>
                </a:cubicBezTo>
                <a:close/>
              </a:path>
            </a:pathLst>
          </a:custGeom>
          <a:solidFill>
            <a:srgbClr val="E63946"/>
          </a:solidFill>
          <a:ln/>
        </p:spPr>
        <p:txBody>
          <a:bodyPr/>
          <a:lstStyle/>
          <a:p>
            <a:endParaRPr lang="en-US" dirty="0">
              <a:latin typeface="Arial" panose="020B0604020202020204" pitchFamily="34" charset="0"/>
            </a:endParaRPr>
          </a:p>
        </p:txBody>
      </p:sp>
      <p:sp>
        <p:nvSpPr>
          <p:cNvPr id="18" name="Shape 15"/>
          <p:cNvSpPr/>
          <p:nvPr/>
        </p:nvSpPr>
        <p:spPr>
          <a:xfrm>
            <a:off x="10166350" y="3352800"/>
            <a:ext cx="12700" cy="406400"/>
          </a:xfrm>
          <a:custGeom>
            <a:avLst/>
            <a:gdLst/>
            <a:ahLst/>
            <a:cxnLst/>
            <a:rect l="l" t="t" r="r" b="b"/>
            <a:pathLst>
              <a:path w="12700" h="406400">
                <a:moveTo>
                  <a:pt x="0" y="0"/>
                </a:moveTo>
                <a:lnTo>
                  <a:pt x="12700" y="0"/>
                </a:lnTo>
                <a:lnTo>
                  <a:pt x="12700" y="406400"/>
                </a:lnTo>
                <a:lnTo>
                  <a:pt x="0" y="406400"/>
                </a:lnTo>
                <a:lnTo>
                  <a:pt x="0" y="0"/>
                </a:lnTo>
                <a:close/>
              </a:path>
            </a:pathLst>
          </a:custGeom>
          <a:solidFill>
            <a:srgbClr val="C78B3E">
              <a:alpha val="25098"/>
            </a:srgbClr>
          </a:solidFill>
          <a:ln/>
        </p:spPr>
        <p:txBody>
          <a:bodyPr/>
          <a:lstStyle/>
          <a:p>
            <a:endParaRPr lang="en-US" dirty="0">
              <a:latin typeface="Arial" panose="020B0604020202020204" pitchFamily="34" charset="0"/>
            </a:endParaRPr>
          </a:p>
        </p:txBody>
      </p:sp>
      <p:sp>
        <p:nvSpPr>
          <p:cNvPr id="19" name="Text 16"/>
          <p:cNvSpPr/>
          <p:nvPr/>
        </p:nvSpPr>
        <p:spPr>
          <a:xfrm>
            <a:off x="8712200" y="3860800"/>
            <a:ext cx="2921000" cy="304800"/>
          </a:xfrm>
          <a:prstGeom prst="rect">
            <a:avLst/>
          </a:prstGeom>
          <a:noFill/>
          <a:ln/>
        </p:spPr>
        <p:txBody>
          <a:bodyPr wrap="square" lIns="0" tIns="0" rIns="0" bIns="0" rtlCol="0" anchor="ctr"/>
          <a:lstStyle/>
          <a:p>
            <a:pPr algn="ct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2025</a:t>
            </a:r>
            <a:endParaRPr lang="en-US" sz="1600" dirty="0">
              <a:latin typeface="Arial" panose="020B0604020202020204" pitchFamily="34" charset="0"/>
            </a:endParaRPr>
          </a:p>
        </p:txBody>
      </p:sp>
      <p:sp>
        <p:nvSpPr>
          <p:cNvPr id="20" name="Text 17"/>
          <p:cNvSpPr/>
          <p:nvPr/>
        </p:nvSpPr>
        <p:spPr>
          <a:xfrm>
            <a:off x="8724900" y="4165600"/>
            <a:ext cx="2895600" cy="254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Kimi K2 Thinking</a:t>
            </a:r>
            <a:endParaRPr lang="en-US" sz="1600" dirty="0">
              <a:latin typeface="Arial" panose="020B0604020202020204" pitchFamily="34" charset="0"/>
            </a:endParaRPr>
          </a:p>
        </p:txBody>
      </p:sp>
      <p:pic>
        <p:nvPicPr>
          <p:cNvPr id="21" name="Picture 20">
            <a:extLst>
              <a:ext uri="{FF2B5EF4-FFF2-40B4-BE49-F238E27FC236}">
                <a16:creationId xmlns:a16="http://schemas.microsoft.com/office/drawing/2014/main" id="{95565DEE-7A96-3656-CD5B-0ED961E90E8A}"/>
              </a:ext>
            </a:extLst>
          </p:cNvPr>
          <p:cNvPicPr>
            <a:picLocks noChangeAspect="1"/>
          </p:cNvPicPr>
          <p:nvPr/>
        </p:nvPicPr>
        <p:blipFill>
          <a:blip r:embed="rId4"/>
          <a:stretch>
            <a:fillRect/>
          </a:stretch>
        </p:blipFill>
        <p:spPr>
          <a:xfrm>
            <a:off x="9721367" y="0"/>
            <a:ext cx="2454332" cy="2454332"/>
          </a:xfrm>
          <a:prstGeom prst="rect">
            <a:avLst/>
          </a:prstGeom>
        </p:spPr>
      </p:pic>
      <p:pic>
        <p:nvPicPr>
          <p:cNvPr id="22" name="Picture 21">
            <a:extLst>
              <a:ext uri="{FF2B5EF4-FFF2-40B4-BE49-F238E27FC236}">
                <a16:creationId xmlns:a16="http://schemas.microsoft.com/office/drawing/2014/main" id="{C9C43487-29C6-860E-0848-DAE8B0206CE2}"/>
              </a:ext>
            </a:extLst>
          </p:cNvPr>
          <p:cNvPicPr>
            <a:picLocks noChangeAspect="1"/>
          </p:cNvPicPr>
          <p:nvPr/>
        </p:nvPicPr>
        <p:blipFill>
          <a:blip r:embed="rId5"/>
          <a:stretch>
            <a:fillRect/>
          </a:stretch>
        </p:blipFill>
        <p:spPr>
          <a:xfrm>
            <a:off x="9844640" y="4606868"/>
            <a:ext cx="2323351" cy="2323351"/>
          </a:xfrm>
          <a:prstGeom prst="rect">
            <a:avLst/>
          </a:prstGeom>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D41C7-C1DE-4D5F-813C-503802E9737D}"/>
              </a:ext>
            </a:extLst>
          </p:cNvPr>
          <p:cNvSpPr>
            <a:spLocks noGrp="1"/>
          </p:cNvSpPr>
          <p:nvPr>
            <p:ph type="ctrTitle"/>
          </p:nvPr>
        </p:nvSpPr>
        <p:spPr>
          <a:xfrm>
            <a:off x="151941" y="1143000"/>
            <a:ext cx="3803936" cy="3983195"/>
          </a:xfrm>
        </p:spPr>
        <p:txBody>
          <a:bodyPr>
            <a:normAutofit fontScale="90000"/>
          </a:bodyPr>
          <a:lstStyle/>
          <a:p>
            <a:r>
              <a:rPr lang="en-US" sz="7200" b="1" dirty="0"/>
              <a:t>AI Literacy </a:t>
            </a:r>
            <a:br>
              <a:rPr lang="en-US" dirty="0"/>
            </a:br>
            <a:r>
              <a:rPr lang="en-US" dirty="0"/>
              <a:t>Curriculum Builder</a:t>
            </a:r>
            <a:br>
              <a:rPr lang="en-US" dirty="0"/>
            </a:br>
            <a:br>
              <a:rPr lang="en-US" dirty="0"/>
            </a:br>
            <a:r>
              <a:rPr lang="en-US" sz="1800" dirty="0">
                <a:hlinkClick r:id="rId2"/>
              </a:rPr>
              <a:t>https://bit.ly/45AAaLc</a:t>
            </a:r>
            <a:br>
              <a:rPr lang="en-US" sz="1800" dirty="0"/>
            </a:br>
            <a:endParaRPr lang="en-US" sz="1800" dirty="0"/>
          </a:p>
        </p:txBody>
      </p:sp>
      <p:sp>
        <p:nvSpPr>
          <p:cNvPr id="3" name="Subtitle 2">
            <a:extLst>
              <a:ext uri="{FF2B5EF4-FFF2-40B4-BE49-F238E27FC236}">
                <a16:creationId xmlns:a16="http://schemas.microsoft.com/office/drawing/2014/main" id="{128DA43A-38FA-4AE1-B6A6-1E8A4AE9B19E}"/>
              </a:ext>
            </a:extLst>
          </p:cNvPr>
          <p:cNvSpPr>
            <a:spLocks noGrp="1"/>
          </p:cNvSpPr>
          <p:nvPr>
            <p:ph type="subTitle" idx="1"/>
          </p:nvPr>
        </p:nvSpPr>
        <p:spPr>
          <a:xfrm>
            <a:off x="0" y="5314105"/>
            <a:ext cx="4147227" cy="1655763"/>
          </a:xfrm>
        </p:spPr>
        <p:txBody>
          <a:bodyPr/>
          <a:lstStyle/>
          <a:p>
            <a:r>
              <a:rPr lang="en-US" dirty="0"/>
              <a:t>Dr. Raymond Uzwyshyn, </a:t>
            </a:r>
            <a:r>
              <a:rPr lang="en-US" sz="2000" dirty="0"/>
              <a:t>University of California, Riverside</a:t>
            </a:r>
            <a:br>
              <a:rPr lang="en-US" dirty="0"/>
            </a:br>
            <a:r>
              <a:rPr lang="en-US" sz="1800" dirty="0">
                <a:hlinkClick r:id="rId3"/>
              </a:rPr>
              <a:t>raymondu@ucr.edu</a:t>
            </a:r>
            <a:br>
              <a:rPr lang="en-US" dirty="0"/>
            </a:br>
            <a:r>
              <a:rPr lang="en-US" sz="1200" dirty="0">
                <a:hlinkClick r:id="rId4"/>
              </a:rPr>
              <a:t>https://www.linkedin.com/in/rayuzwyshyn/</a:t>
            </a:r>
            <a:r>
              <a:rPr lang="en-US" sz="1200" dirty="0"/>
              <a:t> </a:t>
            </a:r>
          </a:p>
        </p:txBody>
      </p:sp>
      <p:pic>
        <p:nvPicPr>
          <p:cNvPr id="7" name="Picture 6">
            <a:extLst>
              <a:ext uri="{FF2B5EF4-FFF2-40B4-BE49-F238E27FC236}">
                <a16:creationId xmlns:a16="http://schemas.microsoft.com/office/drawing/2014/main" id="{AB28E614-C553-4720-B673-81F76C64E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4034" y="0"/>
            <a:ext cx="7948167" cy="6858000"/>
          </a:xfrm>
          <a:prstGeom prst="rect">
            <a:avLst/>
          </a:prstGeom>
        </p:spPr>
      </p:pic>
    </p:spTree>
    <p:extLst>
      <p:ext uri="{BB962C8B-B14F-4D97-AF65-F5344CB8AC3E}">
        <p14:creationId xmlns:p14="http://schemas.microsoft.com/office/powerpoint/2010/main" val="1785440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E500B-0CD0-4F71-B87D-63DE127387A7}"/>
              </a:ext>
            </a:extLst>
          </p:cNvPr>
          <p:cNvSpPr>
            <a:spLocks noGrp="1"/>
          </p:cNvSpPr>
          <p:nvPr>
            <p:ph type="ctrTitle"/>
          </p:nvPr>
        </p:nvSpPr>
        <p:spPr>
          <a:xfrm>
            <a:off x="116732" y="4225488"/>
            <a:ext cx="11945565" cy="2387600"/>
          </a:xfrm>
        </p:spPr>
        <p:txBody>
          <a:bodyPr>
            <a:normAutofit fontScale="90000"/>
          </a:bodyPr>
          <a:lstStyle/>
          <a:p>
            <a:r>
              <a:rPr lang="en-US" sz="4000" b="1" dirty="0">
                <a:solidFill>
                  <a:srgbClr val="000000"/>
                </a:solidFill>
                <a:latin typeface="Segoe UI" panose="020B0502040204020203" pitchFamily="34" charset="0"/>
                <a:ea typeface="Calibri" panose="020F0502020204030204" pitchFamily="34" charset="0"/>
              </a:rPr>
              <a:t>Current Frameworks Available</a:t>
            </a:r>
            <a:br>
              <a:rPr lang="en-US" sz="4000" b="1" dirty="0">
                <a:solidFill>
                  <a:srgbClr val="000000"/>
                </a:solidFill>
                <a:latin typeface="Segoe UI" panose="020B0502040204020203" pitchFamily="34" charset="0"/>
                <a:ea typeface="Calibri" panose="020F0502020204030204" pitchFamily="34" charset="0"/>
              </a:rPr>
            </a:br>
            <a:br>
              <a:rPr lang="en-US" sz="1800" dirty="0">
                <a:latin typeface="Segoe UI" panose="020B0502040204020203" pitchFamily="34" charset="0"/>
                <a:ea typeface="Calibri" panose="020F0502020204030204" pitchFamily="34" charset="0"/>
              </a:rPr>
            </a:br>
            <a:r>
              <a:rPr lang="en-US" dirty="0">
                <a:effectLst/>
              </a:rPr>
              <a:t>🕸️</a:t>
            </a:r>
            <a:r>
              <a:rPr lang="en-US" sz="1800" b="1" dirty="0">
                <a:solidFill>
                  <a:srgbClr val="000000"/>
                </a:solidFill>
                <a:latin typeface="Segoe UI" panose="020B0502040204020203" pitchFamily="34" charset="0"/>
                <a:ea typeface="Calibri" panose="020F0502020204030204" pitchFamily="34" charset="0"/>
              </a:rPr>
              <a:t> Bruno Latour (Actor-Network Theory</a:t>
            </a:r>
            <a:r>
              <a:rPr lang="en-US" sz="1800" dirty="0">
                <a:solidFill>
                  <a:srgbClr val="000000"/>
                </a:solidFill>
                <a:latin typeface="Segoe UI" panose="020B0502040204020203" pitchFamily="34" charset="0"/>
                <a:ea typeface="Calibri" panose="020F0502020204030204" pitchFamily="34" charset="0"/>
              </a:rPr>
              <a:t>): Understanding AI as socio-technical networks where humans, machines, and social relationships are interconnected actors. Laboratory Life</a:t>
            </a:r>
            <a:br>
              <a:rPr lang="en-US" sz="1800" dirty="0">
                <a:solidFill>
                  <a:srgbClr val="000000"/>
                </a:solidFill>
                <a:latin typeface="Segoe UI" panose="020B0502040204020203" pitchFamily="34" charset="0"/>
                <a:ea typeface="Calibri" panose="020F0502020204030204" pitchFamily="34" charset="0"/>
              </a:rPr>
            </a:br>
            <a:r>
              <a:rPr lang="en-US" sz="1800" dirty="0">
                <a:latin typeface="Segoe UI" panose="020B0502040204020203" pitchFamily="34" charset="0"/>
                <a:ea typeface="Calibri" panose="020F0502020204030204" pitchFamily="34" charset="0"/>
              </a:rPr>
              <a:t> </a:t>
            </a:r>
            <a:br>
              <a:rPr lang="en-US" dirty="0">
                <a:effectLst/>
              </a:rPr>
            </a:br>
            <a:r>
              <a:rPr lang="en-US" dirty="0">
                <a:effectLst/>
              </a:rPr>
              <a:t>🧠</a:t>
            </a:r>
            <a:r>
              <a:rPr lang="en-US" sz="1800" dirty="0">
                <a:solidFill>
                  <a:srgbClr val="000000"/>
                </a:solidFill>
                <a:latin typeface="Segoe UI" panose="020B0502040204020203" pitchFamily="34" charset="0"/>
                <a:ea typeface="Calibri" panose="020F0502020204030204" pitchFamily="34" charset="0"/>
              </a:rPr>
              <a:t> </a:t>
            </a:r>
            <a:r>
              <a:rPr lang="en-US" sz="1800" b="1" dirty="0">
                <a:solidFill>
                  <a:srgbClr val="000000"/>
                </a:solidFill>
                <a:latin typeface="Segoe UI" panose="020B0502040204020203" pitchFamily="34" charset="0"/>
                <a:ea typeface="Calibri" panose="020F0502020204030204" pitchFamily="34" charset="0"/>
              </a:rPr>
              <a:t>N. Katherine Hayles (Posthuman &amp; Cybernetic Theory):</a:t>
            </a:r>
            <a:r>
              <a:rPr lang="en-US" sz="1800" dirty="0">
                <a:solidFill>
                  <a:srgbClr val="000000"/>
                </a:solidFill>
                <a:latin typeface="Segoe UI" panose="020B0502040204020203" pitchFamily="34" charset="0"/>
                <a:ea typeface="Calibri" panose="020F0502020204030204" pitchFamily="34" charset="0"/>
              </a:rPr>
              <a:t> Exploring how AI challenges traditional notions of human consciousness, embodiment and technosymbiosis. Essential works: How We Became Posthuman, Unthought, From Bacteria to AI</a:t>
            </a:r>
            <a:br>
              <a:rPr lang="en-US" sz="1800" dirty="0">
                <a:solidFill>
                  <a:srgbClr val="000000"/>
                </a:solidFill>
                <a:latin typeface="Segoe UI" panose="020B0502040204020203" pitchFamily="34" charset="0"/>
                <a:ea typeface="Calibri" panose="020F0502020204030204" pitchFamily="34" charset="0"/>
              </a:rPr>
            </a:br>
            <a:br>
              <a:rPr lang="en-US" sz="1800" dirty="0">
                <a:latin typeface="Segoe UI" panose="020B0502040204020203" pitchFamily="34" charset="0"/>
                <a:ea typeface="Calibri" panose="020F0502020204030204" pitchFamily="34" charset="0"/>
              </a:rPr>
            </a:br>
            <a:br>
              <a:rPr lang="en-US" sz="1800" dirty="0">
                <a:latin typeface="Segoe UI" panose="020B0502040204020203" pitchFamily="34" charset="0"/>
                <a:ea typeface="Calibri" panose="020F0502020204030204" pitchFamily="34" charset="0"/>
              </a:rPr>
            </a:br>
            <a:r>
              <a:rPr lang="en-US" b="1" dirty="0">
                <a:effectLst/>
              </a:rPr>
              <a:t>🔬</a:t>
            </a:r>
            <a:r>
              <a:rPr lang="en-US" sz="1800" b="1" dirty="0">
                <a:solidFill>
                  <a:srgbClr val="000000"/>
                </a:solidFill>
                <a:latin typeface="Segoe UI" panose="020B0502040204020203" pitchFamily="34" charset="0"/>
                <a:ea typeface="Calibri" panose="020F0502020204030204" pitchFamily="34" charset="0"/>
              </a:rPr>
              <a:t> Donna Haraway (Cyborg Theory &amp; STS):</a:t>
            </a:r>
            <a:r>
              <a:rPr lang="en-US" sz="1800" dirty="0">
                <a:solidFill>
                  <a:srgbClr val="000000"/>
                </a:solidFill>
                <a:latin typeface="Segoe UI" panose="020B0502040204020203" pitchFamily="34" charset="0"/>
                <a:ea typeface="Calibri" panose="020F0502020204030204" pitchFamily="34" charset="0"/>
              </a:rPr>
              <a:t> Examining AI through a feminist angles of situated knowledge. Focus on relationality and breaking traditional categories. Essential works: A Cyborg Manifesto, Situated Knowledges</a:t>
            </a:r>
            <a:br>
              <a:rPr lang="en-US" sz="1800" dirty="0">
                <a:latin typeface="Segoe UI" panose="020B0502040204020203" pitchFamily="34" charset="0"/>
                <a:ea typeface="Calibri" panose="020F0502020204030204" pitchFamily="34" charset="0"/>
              </a:rPr>
            </a:br>
            <a:br>
              <a:rPr lang="en-US" sz="1800" dirty="0">
                <a:latin typeface="Segoe UI" panose="020B0502040204020203" pitchFamily="34" charset="0"/>
                <a:ea typeface="Calibri" panose="020F0502020204030204" pitchFamily="34" charset="0"/>
              </a:rPr>
            </a:br>
            <a:endParaRPr lang="en-US" dirty="0"/>
          </a:p>
        </p:txBody>
      </p:sp>
    </p:spTree>
    <p:extLst>
      <p:ext uri="{BB962C8B-B14F-4D97-AF65-F5344CB8AC3E}">
        <p14:creationId xmlns:p14="http://schemas.microsoft.com/office/powerpoint/2010/main" val="35163159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B572-AB9B-4C96-B4C0-7EF6A74876DB}"/>
              </a:ext>
            </a:extLst>
          </p:cNvPr>
          <p:cNvSpPr>
            <a:spLocks noGrp="1"/>
          </p:cNvSpPr>
          <p:nvPr>
            <p:ph type="ctrTitle"/>
          </p:nvPr>
        </p:nvSpPr>
        <p:spPr>
          <a:xfrm>
            <a:off x="87873" y="3544551"/>
            <a:ext cx="5719864" cy="2387600"/>
          </a:xfrm>
        </p:spPr>
        <p:txBody>
          <a:bodyPr>
            <a:normAutofit fontScale="90000"/>
          </a:bodyPr>
          <a:lstStyle/>
          <a:p>
            <a:r>
              <a:rPr lang="en-US" sz="4000" dirty="0">
                <a:solidFill>
                  <a:srgbClr val="000000"/>
                </a:solidFill>
                <a:latin typeface="Segoe UI" panose="020B0502040204020203" pitchFamily="34" charset="0"/>
                <a:ea typeface="Calibri" panose="020F0502020204030204" pitchFamily="34" charset="0"/>
              </a:rPr>
              <a:t>This learning activities and lesson plan builder app allows educators to quickly design AI literacy curricula </a:t>
            </a:r>
            <a:br>
              <a:rPr lang="en-US" sz="4000" dirty="0">
                <a:solidFill>
                  <a:srgbClr val="000000"/>
                </a:solidFill>
                <a:latin typeface="Segoe UI" panose="020B0502040204020203" pitchFamily="34" charset="0"/>
                <a:ea typeface="Calibri" panose="020F0502020204030204" pitchFamily="34" charset="0"/>
              </a:rPr>
            </a:br>
            <a:br>
              <a:rPr lang="en-US" sz="4000" dirty="0">
                <a:solidFill>
                  <a:srgbClr val="000000"/>
                </a:solidFill>
                <a:latin typeface="Segoe UI" panose="020B0502040204020203" pitchFamily="34" charset="0"/>
                <a:ea typeface="Calibri" panose="020F0502020204030204" pitchFamily="34" charset="0"/>
              </a:rPr>
            </a:br>
            <a:r>
              <a:rPr lang="en-US" sz="4000" dirty="0">
                <a:solidFill>
                  <a:srgbClr val="000000"/>
                </a:solidFill>
                <a:latin typeface="Segoe UI" panose="020B0502040204020203" pitchFamily="34" charset="0"/>
                <a:ea typeface="Calibri" panose="020F0502020204030204" pitchFamily="34" charset="0"/>
              </a:rPr>
              <a:t>It is inspired by the lens of several leading AI and science, technology, society theorists. </a:t>
            </a:r>
            <a:endParaRPr lang="en-US" sz="4000" dirty="0"/>
          </a:p>
        </p:txBody>
      </p:sp>
      <p:pic>
        <p:nvPicPr>
          <p:cNvPr id="4" name="Picture 3">
            <a:extLst>
              <a:ext uri="{FF2B5EF4-FFF2-40B4-BE49-F238E27FC236}">
                <a16:creationId xmlns:a16="http://schemas.microsoft.com/office/drawing/2014/main" id="{DD0AD91A-026A-441D-BAEB-7D91B8DA9A5D}"/>
              </a:ext>
            </a:extLst>
          </p:cNvPr>
          <p:cNvPicPr>
            <a:picLocks noChangeAspect="1"/>
          </p:cNvPicPr>
          <p:nvPr/>
        </p:nvPicPr>
        <p:blipFill>
          <a:blip r:embed="rId2"/>
          <a:stretch>
            <a:fillRect/>
          </a:stretch>
        </p:blipFill>
        <p:spPr>
          <a:xfrm>
            <a:off x="5807737" y="0"/>
            <a:ext cx="6004560" cy="6858000"/>
          </a:xfrm>
          <a:prstGeom prst="rect">
            <a:avLst/>
          </a:prstGeom>
        </p:spPr>
      </p:pic>
    </p:spTree>
    <p:extLst>
      <p:ext uri="{BB962C8B-B14F-4D97-AF65-F5344CB8AC3E}">
        <p14:creationId xmlns:p14="http://schemas.microsoft.com/office/powerpoint/2010/main" val="3981417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50800"/>
            <a:ext cx="12192000" cy="6858000"/>
          </a:xfrm>
          <a:prstGeom prst="rect">
            <a:avLst/>
          </a:prstGeom>
        </p:spPr>
      </p:pic>
      <p:sp>
        <p:nvSpPr>
          <p:cNvPr id="3" name="Text 0"/>
          <p:cNvSpPr/>
          <p:nvPr/>
        </p:nvSpPr>
        <p:spPr>
          <a:xfrm>
            <a:off x="25400" y="17526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Available in All Best-in-Class Reasoning Models</a:t>
            </a:r>
            <a:endParaRPr lang="en-US" sz="1600" dirty="0">
              <a:latin typeface="Arial" panose="020B0604020202020204" pitchFamily="34" charset="0"/>
            </a:endParaRPr>
          </a:p>
        </p:txBody>
      </p:sp>
      <p:sp>
        <p:nvSpPr>
          <p:cNvPr id="4" name="Shape 1"/>
          <p:cNvSpPr/>
          <p:nvPr/>
        </p:nvSpPr>
        <p:spPr>
          <a:xfrm>
            <a:off x="254000" y="2565400"/>
            <a:ext cx="5689600" cy="0"/>
          </a:xfrm>
          <a:prstGeom prst="line">
            <a:avLst/>
          </a:prstGeom>
          <a:noFill/>
          <a:ln w="50800">
            <a:solidFill>
              <a:srgbClr val="B01F23"/>
            </a:solidFill>
            <a:prstDash val="solid"/>
            <a:headEnd type="none"/>
            <a:tailEnd type="none"/>
          </a:ln>
        </p:spPr>
        <p:txBody>
          <a:bodyPr/>
          <a:lstStyle/>
          <a:p>
            <a:endParaRPr lang="en-US" dirty="0">
              <a:latin typeface="Arial" panose="020B0604020202020204" pitchFamily="34" charset="0"/>
            </a:endParaRPr>
          </a:p>
        </p:txBody>
      </p:sp>
      <p:sp>
        <p:nvSpPr>
          <p:cNvPr id="5" name="Text 2"/>
          <p:cNvSpPr/>
          <p:nvPr/>
        </p:nvSpPr>
        <p:spPr>
          <a:xfrm>
            <a:off x="457200" y="2819400"/>
            <a:ext cx="5588000" cy="406400"/>
          </a:xfrm>
          <a:prstGeom prst="rect">
            <a:avLst/>
          </a:prstGeom>
          <a:noFill/>
          <a:ln/>
        </p:spPr>
        <p:txBody>
          <a:bodyPr wrap="square" lIns="0" tIns="0" rIns="0" bIns="0" rtlCol="0" anchor="ctr"/>
          <a:lstStyle/>
          <a:p>
            <a:pPr>
              <a:lnSpc>
                <a:spcPct val="110000"/>
              </a:lnSpc>
            </a:pPr>
            <a:r>
              <a:rPr lang="en-US" sz="2400" b="1" dirty="0">
                <a:solidFill>
                  <a:srgbClr val="B01F23"/>
                </a:solidFill>
                <a:latin typeface="Arial" panose="020B0604020202020204" pitchFamily="34" charset="0"/>
                <a:ea typeface="Verdana" panose="020B0604030504040204" pitchFamily="34" charset="0"/>
                <a:cs typeface="Noto Sans SC" pitchFamily="34" charset="-120"/>
              </a:rPr>
              <a:t>Proprietary</a:t>
            </a:r>
            <a:endParaRPr lang="en-US" sz="1600" dirty="0">
              <a:latin typeface="Arial" panose="020B0604020202020204" pitchFamily="34" charset="0"/>
            </a:endParaRPr>
          </a:p>
        </p:txBody>
      </p:sp>
      <p:sp>
        <p:nvSpPr>
          <p:cNvPr id="6" name="Text 3"/>
          <p:cNvSpPr/>
          <p:nvPr/>
        </p:nvSpPr>
        <p:spPr>
          <a:xfrm>
            <a:off x="457200" y="3378200"/>
            <a:ext cx="5486400" cy="304800"/>
          </a:xfrm>
          <a:prstGeom prst="rect">
            <a:avLst/>
          </a:prstGeom>
          <a:noFill/>
          <a:ln/>
        </p:spPr>
        <p:txBody>
          <a:bodyPr wrap="square" lIns="0" tIns="0" rIns="0" bIns="0" rtlCol="0" anchor="ctr"/>
          <a:lstStyle/>
          <a:p>
            <a:pPr>
              <a:lnSpc>
                <a:spcPct val="130000"/>
              </a:lnSpc>
            </a:pPr>
            <a:r>
              <a:rPr lang="en-US" b="1" dirty="0">
                <a:solidFill>
                  <a:srgbClr val="3A3A3A"/>
                </a:solidFill>
                <a:latin typeface="Arial" panose="020B0604020202020204" pitchFamily="34" charset="0"/>
                <a:ea typeface="Calibri" panose="020F0502020204030204" pitchFamily="34" charset="0"/>
                <a:cs typeface="Arial" panose="020B0604020202020204" pitchFamily="34" charset="0"/>
              </a:rPr>
              <a:t>Anthropic: Claude Sonnet 4.5,</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Opus 4.0</a:t>
            </a:r>
            <a:endParaRPr lang="en-US" sz="1600" dirty="0">
              <a:latin typeface="Arial" panose="020B0604020202020204" pitchFamily="34" charset="0"/>
            </a:endParaRPr>
          </a:p>
        </p:txBody>
      </p:sp>
      <p:sp>
        <p:nvSpPr>
          <p:cNvPr id="7" name="Text 4"/>
          <p:cNvSpPr/>
          <p:nvPr/>
        </p:nvSpPr>
        <p:spPr>
          <a:xfrm>
            <a:off x="457200" y="37846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OpenAI:</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GPT 5.1, o1/o3 pro, o4 mini-high</a:t>
            </a:r>
            <a:endParaRPr lang="en-US" sz="1600" dirty="0">
              <a:latin typeface="Arial" panose="020B0604020202020204" pitchFamily="34" charset="0"/>
            </a:endParaRPr>
          </a:p>
        </p:txBody>
      </p:sp>
      <p:sp>
        <p:nvSpPr>
          <p:cNvPr id="8" name="Text 5"/>
          <p:cNvSpPr/>
          <p:nvPr/>
        </p:nvSpPr>
        <p:spPr>
          <a:xfrm>
            <a:off x="457200" y="41910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Google:</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Gemini 2.5 Pro (2M Context)</a:t>
            </a:r>
            <a:endParaRPr lang="en-US" sz="1600" dirty="0">
              <a:latin typeface="Arial" panose="020B0604020202020204" pitchFamily="34" charset="0"/>
            </a:endParaRPr>
          </a:p>
        </p:txBody>
      </p:sp>
      <p:sp>
        <p:nvSpPr>
          <p:cNvPr id="9" name="Text 6"/>
          <p:cNvSpPr/>
          <p:nvPr/>
        </p:nvSpPr>
        <p:spPr>
          <a:xfrm>
            <a:off x="457200" y="45974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xAI:</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Grok Code Fast 4</a:t>
            </a:r>
            <a:endParaRPr lang="en-US" sz="1600" dirty="0">
              <a:latin typeface="Arial" panose="020B0604020202020204" pitchFamily="34" charset="0"/>
            </a:endParaRPr>
          </a:p>
        </p:txBody>
      </p:sp>
      <p:sp>
        <p:nvSpPr>
          <p:cNvPr id="10" name="Shape 7"/>
          <p:cNvSpPr/>
          <p:nvPr/>
        </p:nvSpPr>
        <p:spPr>
          <a:xfrm>
            <a:off x="6248400" y="2565400"/>
            <a:ext cx="5689600" cy="0"/>
          </a:xfrm>
          <a:prstGeom prst="line">
            <a:avLst/>
          </a:prstGeom>
          <a:noFill/>
          <a:ln w="50800">
            <a:solidFill>
              <a:srgbClr val="C78B3E"/>
            </a:solidFill>
            <a:prstDash val="solid"/>
            <a:headEnd type="none"/>
            <a:tailEnd type="none"/>
          </a:ln>
        </p:spPr>
        <p:txBody>
          <a:bodyPr/>
          <a:lstStyle/>
          <a:p>
            <a:endParaRPr lang="en-US" dirty="0">
              <a:latin typeface="Arial" panose="020B0604020202020204" pitchFamily="34" charset="0"/>
            </a:endParaRPr>
          </a:p>
        </p:txBody>
      </p:sp>
      <p:sp>
        <p:nvSpPr>
          <p:cNvPr id="11" name="Text 8"/>
          <p:cNvSpPr/>
          <p:nvPr/>
        </p:nvSpPr>
        <p:spPr>
          <a:xfrm>
            <a:off x="6451600" y="2819400"/>
            <a:ext cx="5588000" cy="406400"/>
          </a:xfrm>
          <a:prstGeom prst="rect">
            <a:avLst/>
          </a:prstGeom>
          <a:noFill/>
          <a:ln/>
        </p:spPr>
        <p:txBody>
          <a:bodyPr wrap="square" lIns="0" tIns="0" rIns="0" bIns="0" rtlCol="0" anchor="ctr"/>
          <a:lstStyle/>
          <a:p>
            <a:pPr>
              <a:lnSpc>
                <a:spcPct val="110000"/>
              </a:lnSpc>
            </a:pPr>
            <a:r>
              <a:rPr lang="en-US" sz="2400" b="1" dirty="0">
                <a:solidFill>
                  <a:srgbClr val="C78B3E"/>
                </a:solidFill>
                <a:latin typeface="Arial" panose="020B0604020202020204" pitchFamily="34" charset="0"/>
                <a:ea typeface="Verdana" panose="020B0604030504040204" pitchFamily="34" charset="0"/>
                <a:cs typeface="Noto Sans SC" pitchFamily="34" charset="-120"/>
              </a:rPr>
              <a:t>Open Source</a:t>
            </a:r>
            <a:endParaRPr lang="en-US" sz="1600" dirty="0">
              <a:latin typeface="Arial" panose="020B0604020202020204" pitchFamily="34" charset="0"/>
            </a:endParaRPr>
          </a:p>
        </p:txBody>
      </p:sp>
      <p:sp>
        <p:nvSpPr>
          <p:cNvPr id="12" name="Text 9"/>
          <p:cNvSpPr/>
          <p:nvPr/>
        </p:nvSpPr>
        <p:spPr>
          <a:xfrm>
            <a:off x="6451600" y="33782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Meta:</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Llama 4 Series (2T, 400B)</a:t>
            </a:r>
            <a:endParaRPr lang="en-US" sz="1600" dirty="0">
              <a:latin typeface="Arial" panose="020B0604020202020204" pitchFamily="34" charset="0"/>
            </a:endParaRPr>
          </a:p>
        </p:txBody>
      </p:sp>
      <p:sp>
        <p:nvSpPr>
          <p:cNvPr id="13" name="Text 10"/>
          <p:cNvSpPr/>
          <p:nvPr/>
        </p:nvSpPr>
        <p:spPr>
          <a:xfrm>
            <a:off x="6451600" y="37846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Alibaba:</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Qwen3 Model Family (72B)</a:t>
            </a:r>
            <a:endParaRPr lang="en-US" sz="1600" dirty="0">
              <a:latin typeface="Arial" panose="020B0604020202020204" pitchFamily="34" charset="0"/>
            </a:endParaRPr>
          </a:p>
        </p:txBody>
      </p:sp>
      <p:sp>
        <p:nvSpPr>
          <p:cNvPr id="14" name="Text 11"/>
          <p:cNvSpPr/>
          <p:nvPr/>
        </p:nvSpPr>
        <p:spPr>
          <a:xfrm>
            <a:off x="6451600" y="41910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DeepSeek:</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R1 (768B), R2 (Coming Soon)</a:t>
            </a:r>
            <a:endParaRPr lang="en-US" sz="1600" dirty="0">
              <a:latin typeface="Arial" panose="020B0604020202020204" pitchFamily="34" charset="0"/>
            </a:endParaRPr>
          </a:p>
        </p:txBody>
      </p:sp>
      <p:sp>
        <p:nvSpPr>
          <p:cNvPr id="15" name="Text 12"/>
          <p:cNvSpPr/>
          <p:nvPr/>
        </p:nvSpPr>
        <p:spPr>
          <a:xfrm>
            <a:off x="6451600" y="45974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Mistral:</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 Codestral</a:t>
            </a:r>
            <a:endParaRPr lang="en-US" sz="1600" dirty="0">
              <a:latin typeface="Arial" panose="020B0604020202020204" pitchFamily="34" charset="0"/>
            </a:endParaRPr>
          </a:p>
        </p:txBody>
      </p:sp>
      <p:sp>
        <p:nvSpPr>
          <p:cNvPr id="17" name="Text 12">
            <a:extLst>
              <a:ext uri="{FF2B5EF4-FFF2-40B4-BE49-F238E27FC236}">
                <a16:creationId xmlns:a16="http://schemas.microsoft.com/office/drawing/2014/main" id="{189BA960-B090-4699-AF72-1C8A1F54DA9A}"/>
              </a:ext>
            </a:extLst>
          </p:cNvPr>
          <p:cNvSpPr/>
          <p:nvPr/>
        </p:nvSpPr>
        <p:spPr>
          <a:xfrm>
            <a:off x="6451600" y="5003800"/>
            <a:ext cx="5486400" cy="304800"/>
          </a:xfrm>
          <a:prstGeom prst="rect">
            <a:avLst/>
          </a:prstGeom>
          <a:noFill/>
          <a:ln/>
        </p:spPr>
        <p:txBody>
          <a:bodyPr wrap="square" lIns="0" tIns="0" rIns="0" bIns="0" rtlCol="0" anchor="ctr"/>
          <a:lstStyle/>
          <a:p>
            <a:pPr>
              <a:lnSpc>
                <a:spcPct val="130000"/>
              </a:lnSpc>
            </a:pPr>
            <a:r>
              <a:rPr lang="en-US" sz="1600" b="1" dirty="0">
                <a:solidFill>
                  <a:srgbClr val="3A3A3A"/>
                </a:solidFill>
                <a:latin typeface="Arial" panose="020B0604020202020204" pitchFamily="34" charset="0"/>
                <a:ea typeface="Calibri" panose="020F0502020204030204" pitchFamily="34" charset="0"/>
                <a:cs typeface="Arial" panose="020B0604020202020204" pitchFamily="34" charset="0"/>
              </a:rPr>
              <a:t>Kimi K2: </a:t>
            </a: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Thinking Model</a:t>
            </a:r>
            <a:endParaRPr lang="en-US" sz="1600" dirty="0">
              <a:latin typeface="Arial" panose="020B0604020202020204" pitchFamily="34" charset="0"/>
            </a:endParaRP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EFA043-9372-40F9-9E24-B7F84EAF5452}"/>
              </a:ext>
            </a:extLst>
          </p:cNvPr>
          <p:cNvSpPr>
            <a:spLocks noGrp="1"/>
          </p:cNvSpPr>
          <p:nvPr>
            <p:ph type="subTitle" idx="1"/>
          </p:nvPr>
        </p:nvSpPr>
        <p:spPr>
          <a:xfrm>
            <a:off x="1086258" y="75761"/>
            <a:ext cx="3271735" cy="1655763"/>
          </a:xfrm>
        </p:spPr>
        <p:txBody>
          <a:bodyPr>
            <a:noAutofit/>
          </a:bodyPr>
          <a:lstStyle/>
          <a:p>
            <a:r>
              <a:rPr lang="en-US" dirty="0"/>
              <a:t>Advanced Customization</a:t>
            </a:r>
          </a:p>
          <a:p>
            <a:endParaRPr lang="en-US" dirty="0"/>
          </a:p>
          <a:p>
            <a:r>
              <a:rPr lang="en-US" dirty="0"/>
              <a:t>Tailored Towards</a:t>
            </a:r>
          </a:p>
          <a:p>
            <a:endParaRPr lang="en-US" dirty="0"/>
          </a:p>
          <a:p>
            <a:r>
              <a:rPr lang="en-US" b="1" dirty="0"/>
              <a:t>Various Pedagogical Frameworks</a:t>
            </a:r>
          </a:p>
          <a:p>
            <a:endParaRPr lang="en-US" dirty="0"/>
          </a:p>
          <a:p>
            <a:r>
              <a:rPr lang="en-US" b="1" dirty="0"/>
              <a:t>Student Centered Design</a:t>
            </a:r>
          </a:p>
          <a:p>
            <a:endParaRPr lang="en-US" dirty="0"/>
          </a:p>
          <a:p>
            <a:r>
              <a:rPr lang="en-US" dirty="0"/>
              <a:t>Institutional Integration</a:t>
            </a:r>
          </a:p>
        </p:txBody>
      </p:sp>
      <p:pic>
        <p:nvPicPr>
          <p:cNvPr id="4" name="Picture 3">
            <a:extLst>
              <a:ext uri="{FF2B5EF4-FFF2-40B4-BE49-F238E27FC236}">
                <a16:creationId xmlns:a16="http://schemas.microsoft.com/office/drawing/2014/main" id="{DF9C2C51-F674-4509-968E-FF1D58B4C6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423" y="75761"/>
            <a:ext cx="6090887" cy="6858000"/>
          </a:xfrm>
          <a:prstGeom prst="rect">
            <a:avLst/>
          </a:prstGeom>
        </p:spPr>
      </p:pic>
      <p:sp>
        <p:nvSpPr>
          <p:cNvPr id="6" name="TextBox 5">
            <a:extLst>
              <a:ext uri="{FF2B5EF4-FFF2-40B4-BE49-F238E27FC236}">
                <a16:creationId xmlns:a16="http://schemas.microsoft.com/office/drawing/2014/main" id="{491D64AB-CABB-4F65-9A20-FE3C55B751D1}"/>
              </a:ext>
            </a:extLst>
          </p:cNvPr>
          <p:cNvSpPr txBox="1"/>
          <p:nvPr/>
        </p:nvSpPr>
        <p:spPr>
          <a:xfrm>
            <a:off x="1526836" y="5647065"/>
            <a:ext cx="2390573" cy="307777"/>
          </a:xfrm>
          <a:prstGeom prst="rect">
            <a:avLst/>
          </a:prstGeom>
          <a:noFill/>
        </p:spPr>
        <p:txBody>
          <a:bodyPr wrap="square">
            <a:spAutoFit/>
          </a:bodyPr>
          <a:lstStyle/>
          <a:p>
            <a:pPr defTabSz="1219170">
              <a:buClr>
                <a:srgbClr val="000000"/>
              </a:buClr>
            </a:pPr>
            <a:r>
              <a:rPr lang="en-US" sz="1400" kern="0" dirty="0">
                <a:solidFill>
                  <a:srgbClr val="000000"/>
                </a:solidFill>
                <a:latin typeface="Arial"/>
                <a:cs typeface="Arial"/>
                <a:sym typeface="Arial"/>
                <a:hlinkClick r:id="rId3"/>
              </a:rPr>
              <a:t>https://bit.ly/45AAaLc</a:t>
            </a:r>
            <a:r>
              <a:rPr lang="en-US" sz="1400" kern="0" dirty="0">
                <a:solidFill>
                  <a:srgbClr val="000000"/>
                </a:solidFill>
                <a:latin typeface="Arial"/>
                <a:cs typeface="Arial"/>
                <a:sym typeface="Arial"/>
              </a:rPr>
              <a:t> </a:t>
            </a:r>
          </a:p>
        </p:txBody>
      </p:sp>
    </p:spTree>
    <p:extLst>
      <p:ext uri="{BB962C8B-B14F-4D97-AF65-F5344CB8AC3E}">
        <p14:creationId xmlns:p14="http://schemas.microsoft.com/office/powerpoint/2010/main" val="1030875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8E423-B372-4113-AA8E-D8DBD5BECC1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2"/>
            <a:ext cx="6455523" cy="6653719"/>
          </a:xfrm>
          <a:prstGeom prst="rect">
            <a:avLst/>
          </a:prstGeom>
        </p:spPr>
      </p:pic>
      <p:pic>
        <p:nvPicPr>
          <p:cNvPr id="6" name="Picture 5">
            <a:extLst>
              <a:ext uri="{FF2B5EF4-FFF2-40B4-BE49-F238E27FC236}">
                <a16:creationId xmlns:a16="http://schemas.microsoft.com/office/drawing/2014/main" id="{D9BD9B79-51D5-4737-BAEF-1DE820F315D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55525" y="63231"/>
            <a:ext cx="5881743" cy="6731540"/>
          </a:xfrm>
          <a:prstGeom prst="rect">
            <a:avLst/>
          </a:prstGeom>
        </p:spPr>
      </p:pic>
    </p:spTree>
    <p:extLst>
      <p:ext uri="{BB962C8B-B14F-4D97-AF65-F5344CB8AC3E}">
        <p14:creationId xmlns:p14="http://schemas.microsoft.com/office/powerpoint/2010/main" val="4210180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380E-85AC-45D7-B80B-18B1EEF324AC}"/>
              </a:ext>
            </a:extLst>
          </p:cNvPr>
          <p:cNvSpPr>
            <a:spLocks noGrp="1"/>
          </p:cNvSpPr>
          <p:nvPr>
            <p:ph type="title"/>
          </p:nvPr>
        </p:nvSpPr>
        <p:spPr>
          <a:xfrm>
            <a:off x="410423" y="482849"/>
            <a:ext cx="6863833" cy="1850917"/>
          </a:xfrm>
        </p:spPr>
        <p:txBody>
          <a:bodyPr>
            <a:normAutofit/>
          </a:bodyPr>
          <a:lstStyle/>
          <a:p>
            <a:r>
              <a:rPr lang="en-US" sz="6000" dirty="0"/>
              <a:t>Present and</a:t>
            </a:r>
            <a:br>
              <a:rPr lang="en-US" sz="6000" dirty="0"/>
            </a:br>
            <a:r>
              <a:rPr lang="en-US" sz="6000" dirty="0"/>
              <a:t>Future Steps</a:t>
            </a:r>
          </a:p>
        </p:txBody>
      </p:sp>
      <p:pic>
        <p:nvPicPr>
          <p:cNvPr id="5" name="Content Placeholder 4">
            <a:extLst>
              <a:ext uri="{FF2B5EF4-FFF2-40B4-BE49-F238E27FC236}">
                <a16:creationId xmlns:a16="http://schemas.microsoft.com/office/drawing/2014/main" id="{7C310EC1-236C-489A-B7FA-6F8C2C832B6B}"/>
              </a:ext>
            </a:extLst>
          </p:cNvPr>
          <p:cNvPicPr>
            <a:picLocks noGrp="1" noChangeAspect="1"/>
          </p:cNvPicPr>
          <p:nvPr>
            <p:ph idx="1"/>
          </p:nvPr>
        </p:nvPicPr>
        <p:blipFill>
          <a:blip r:embed="rId2"/>
          <a:stretch>
            <a:fillRect/>
          </a:stretch>
        </p:blipFill>
        <p:spPr>
          <a:xfrm>
            <a:off x="7580772" y="352769"/>
            <a:ext cx="4624937" cy="5781172"/>
          </a:xfrm>
        </p:spPr>
      </p:pic>
      <p:sp>
        <p:nvSpPr>
          <p:cNvPr id="7" name="TextBox 6">
            <a:extLst>
              <a:ext uri="{FF2B5EF4-FFF2-40B4-BE49-F238E27FC236}">
                <a16:creationId xmlns:a16="http://schemas.microsoft.com/office/drawing/2014/main" id="{52175F2A-D6DC-4451-803B-6CA92FDB42DA}"/>
              </a:ext>
            </a:extLst>
          </p:cNvPr>
          <p:cNvSpPr txBox="1"/>
          <p:nvPr/>
        </p:nvSpPr>
        <p:spPr>
          <a:xfrm>
            <a:off x="7755803" y="6269819"/>
            <a:ext cx="6096000" cy="379656"/>
          </a:xfrm>
          <a:prstGeom prst="rect">
            <a:avLst/>
          </a:prstGeom>
          <a:noFill/>
        </p:spPr>
        <p:txBody>
          <a:bodyPr wrap="square">
            <a:spAutoFit/>
          </a:bodyPr>
          <a:lstStyle/>
          <a:p>
            <a:pPr defTabSz="1219170">
              <a:buClr>
                <a:srgbClr val="000000"/>
              </a:buClr>
            </a:pPr>
            <a:r>
              <a:rPr lang="en-US" sz="1867" kern="0" dirty="0">
                <a:solidFill>
                  <a:srgbClr val="000000"/>
                </a:solidFill>
                <a:latin typeface="Arial"/>
                <a:cs typeface="Arial"/>
                <a:sym typeface="Arial"/>
                <a:hlinkClick r:id="rId3"/>
              </a:rPr>
              <a:t>https://www.anthropic.com/learn</a:t>
            </a:r>
            <a:r>
              <a:rPr lang="en-US" sz="1867" kern="0" dirty="0">
                <a:solidFill>
                  <a:srgbClr val="000000"/>
                </a:solidFill>
                <a:latin typeface="Arial"/>
                <a:cs typeface="Arial"/>
                <a:sym typeface="Arial"/>
              </a:rPr>
              <a:t> </a:t>
            </a:r>
          </a:p>
        </p:txBody>
      </p:sp>
      <p:sp>
        <p:nvSpPr>
          <p:cNvPr id="8" name="TextBox 7">
            <a:extLst>
              <a:ext uri="{FF2B5EF4-FFF2-40B4-BE49-F238E27FC236}">
                <a16:creationId xmlns:a16="http://schemas.microsoft.com/office/drawing/2014/main" id="{91456819-25D3-4B71-B89B-E5611DD8745B}"/>
              </a:ext>
            </a:extLst>
          </p:cNvPr>
          <p:cNvSpPr txBox="1"/>
          <p:nvPr/>
        </p:nvSpPr>
        <p:spPr>
          <a:xfrm>
            <a:off x="254109" y="2445015"/>
            <a:ext cx="7121548" cy="4031104"/>
          </a:xfrm>
          <a:prstGeom prst="rect">
            <a:avLst/>
          </a:prstGeom>
          <a:noFill/>
        </p:spPr>
        <p:txBody>
          <a:bodyPr wrap="square" rtlCol="0">
            <a:spAutoFit/>
          </a:bodyPr>
          <a:lstStyle/>
          <a:p>
            <a:pPr marL="457189" indent="-457189" defTabSz="1219170">
              <a:buClr>
                <a:srgbClr val="000000"/>
              </a:buClr>
              <a:buFont typeface="Arial"/>
              <a:buAutoNum type="arabicParenR"/>
            </a:pPr>
            <a:r>
              <a:rPr lang="en-US" sz="2133" kern="0" dirty="0">
                <a:solidFill>
                  <a:srgbClr val="000000"/>
                </a:solidFill>
                <a:latin typeface="Arial"/>
                <a:cs typeface="Arial"/>
                <a:sym typeface="Arial"/>
              </a:rPr>
              <a:t>Anthropic Academy </a:t>
            </a:r>
            <a:br>
              <a:rPr lang="en-US" sz="2133" kern="0" dirty="0">
                <a:solidFill>
                  <a:srgbClr val="000000"/>
                </a:solidFill>
                <a:latin typeface="Arial"/>
                <a:cs typeface="Arial"/>
                <a:sym typeface="Arial"/>
              </a:rPr>
            </a:br>
            <a:r>
              <a:rPr lang="en-US" sz="2133" kern="0" dirty="0">
                <a:solidFill>
                  <a:srgbClr val="000000"/>
                </a:solidFill>
                <a:latin typeface="Arial"/>
                <a:cs typeface="Arial"/>
                <a:sym typeface="Arial"/>
              </a:rPr>
              <a:t>Claude Sonnet 4.5 /Opus 4.0</a:t>
            </a:r>
            <a:br>
              <a:rPr lang="en-US" sz="2133" kern="0" dirty="0">
                <a:solidFill>
                  <a:srgbClr val="000000"/>
                </a:solidFill>
                <a:latin typeface="Arial"/>
                <a:cs typeface="Arial"/>
                <a:sym typeface="Arial"/>
              </a:rPr>
            </a:br>
            <a:endParaRPr lang="en-US" sz="2133" kern="0" dirty="0">
              <a:solidFill>
                <a:srgbClr val="000000"/>
              </a:solidFill>
              <a:latin typeface="Arial"/>
              <a:cs typeface="Arial"/>
              <a:sym typeface="Arial"/>
            </a:endParaRPr>
          </a:p>
          <a:p>
            <a:pPr marL="457189" indent="-457189" defTabSz="1219170">
              <a:buClr>
                <a:srgbClr val="000000"/>
              </a:buClr>
              <a:buFont typeface="Arial"/>
              <a:buAutoNum type="arabicParenR"/>
            </a:pPr>
            <a:r>
              <a:rPr lang="en-US" sz="2133" kern="0" dirty="0">
                <a:solidFill>
                  <a:srgbClr val="000000"/>
                </a:solidFill>
                <a:latin typeface="Arial"/>
                <a:cs typeface="Arial"/>
                <a:sym typeface="Arial"/>
              </a:rPr>
              <a:t>AI Code Editors </a:t>
            </a:r>
            <a:br>
              <a:rPr lang="en-US" sz="2133" kern="0" dirty="0">
                <a:solidFill>
                  <a:srgbClr val="000000"/>
                </a:solidFill>
                <a:latin typeface="Arial"/>
                <a:cs typeface="Arial"/>
                <a:sym typeface="Arial"/>
              </a:rPr>
            </a:br>
            <a:r>
              <a:rPr lang="en-US" sz="2133" kern="0" dirty="0">
                <a:solidFill>
                  <a:srgbClr val="000000"/>
                </a:solidFill>
                <a:latin typeface="Arial"/>
                <a:cs typeface="Arial"/>
                <a:sym typeface="Arial"/>
              </a:rPr>
              <a:t>(From Simplest to most complex:  </a:t>
            </a:r>
          </a:p>
          <a:p>
            <a:pPr defTabSz="1219170">
              <a:buClr>
                <a:srgbClr val="000000"/>
              </a:buClr>
            </a:pPr>
            <a:r>
              <a:rPr lang="en-US" sz="2133" kern="0" dirty="0">
                <a:solidFill>
                  <a:srgbClr val="000000"/>
                </a:solidFill>
                <a:latin typeface="Arial"/>
                <a:cs typeface="Arial"/>
                <a:sym typeface="Arial"/>
              </a:rPr>
              <a:t>	a) Loveable </a:t>
            </a:r>
          </a:p>
          <a:p>
            <a:pPr defTabSz="1219170">
              <a:buClr>
                <a:srgbClr val="000000"/>
              </a:buClr>
            </a:pPr>
            <a:r>
              <a:rPr lang="en-US" sz="2133" kern="0" dirty="0">
                <a:solidFill>
                  <a:srgbClr val="000000"/>
                </a:solidFill>
                <a:latin typeface="Arial"/>
                <a:cs typeface="Arial"/>
                <a:sym typeface="Arial"/>
              </a:rPr>
              <a:t>	b) Windsurf/Replit </a:t>
            </a:r>
          </a:p>
          <a:p>
            <a:pPr defTabSz="1219170">
              <a:buClr>
                <a:srgbClr val="000000"/>
              </a:buClr>
            </a:pPr>
            <a:r>
              <a:rPr lang="en-US" sz="2133" kern="0" dirty="0">
                <a:solidFill>
                  <a:srgbClr val="000000"/>
                </a:solidFill>
                <a:latin typeface="Arial"/>
                <a:cs typeface="Arial"/>
                <a:sym typeface="Arial"/>
              </a:rPr>
              <a:t>	c) Cursor </a:t>
            </a:r>
          </a:p>
          <a:p>
            <a:pPr defTabSz="1219170">
              <a:buClr>
                <a:srgbClr val="000000"/>
              </a:buClr>
            </a:pPr>
            <a:r>
              <a:rPr lang="en-US" sz="2133" kern="0" dirty="0">
                <a:solidFill>
                  <a:srgbClr val="000000"/>
                </a:solidFill>
                <a:latin typeface="Arial"/>
                <a:cs typeface="Arial"/>
                <a:sym typeface="Arial"/>
              </a:rPr>
              <a:t>	d) Claude Code</a:t>
            </a:r>
            <a:br>
              <a:rPr lang="en-US" sz="2133" kern="0" dirty="0">
                <a:solidFill>
                  <a:srgbClr val="000000"/>
                </a:solidFill>
                <a:latin typeface="Arial"/>
                <a:cs typeface="Arial"/>
                <a:sym typeface="Arial"/>
              </a:rPr>
            </a:br>
            <a:endParaRPr lang="en-US" sz="2133" kern="0" dirty="0">
              <a:solidFill>
                <a:srgbClr val="000000"/>
              </a:solidFill>
              <a:latin typeface="Arial"/>
              <a:cs typeface="Arial"/>
              <a:sym typeface="Arial"/>
            </a:endParaRPr>
          </a:p>
          <a:p>
            <a:pPr defTabSz="1219170">
              <a:buClr>
                <a:srgbClr val="000000"/>
              </a:buClr>
            </a:pPr>
            <a:r>
              <a:rPr lang="en-US" sz="2133" kern="0" dirty="0">
                <a:solidFill>
                  <a:srgbClr val="000000"/>
                </a:solidFill>
                <a:latin typeface="Arial"/>
                <a:cs typeface="Arial"/>
                <a:sym typeface="Arial"/>
              </a:rPr>
              <a:t>3) Other Coding Models: GPT 5, Grok 3, Gemini Qwen 3 Series, Kimi K2 Thinking  </a:t>
            </a:r>
          </a:p>
        </p:txBody>
      </p:sp>
    </p:spTree>
    <p:extLst>
      <p:ext uri="{BB962C8B-B14F-4D97-AF65-F5344CB8AC3E}">
        <p14:creationId xmlns:p14="http://schemas.microsoft.com/office/powerpoint/2010/main" val="39981825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34">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0" y="1955800"/>
            <a:ext cx="5892800" cy="508000"/>
          </a:xfrm>
          <a:prstGeom prst="rect">
            <a:avLst/>
          </a:prstGeom>
          <a:noFill/>
          <a:ln/>
        </p:spPr>
        <p:txBody>
          <a:bodyPr wrap="square" lIns="0" tIns="0" rIns="0" bIns="0" rtlCol="0" anchor="ctr"/>
          <a:lstStyle/>
          <a:p>
            <a:pP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Ethical Considerations</a:t>
            </a:r>
            <a:endParaRPr lang="en-US" sz="1600" dirty="0">
              <a:latin typeface="Arial" panose="020B0604020202020204" pitchFamily="34" charset="0"/>
            </a:endParaRPr>
          </a:p>
        </p:txBody>
      </p:sp>
      <p:sp>
        <p:nvSpPr>
          <p:cNvPr id="4" name="Text 1"/>
          <p:cNvSpPr/>
          <p:nvPr/>
        </p:nvSpPr>
        <p:spPr>
          <a:xfrm>
            <a:off x="254000" y="2667000"/>
            <a:ext cx="5435600" cy="711200"/>
          </a:xfrm>
          <a:prstGeom prst="rect">
            <a:avLst/>
          </a:prstGeom>
          <a:noFill/>
          <a:ln/>
        </p:spPr>
        <p:txBody>
          <a:bodyPr wrap="square" lIns="0" tIns="0" rIns="0" bIns="0" rtlCol="0" anchor="ctr"/>
          <a:lstStyle/>
          <a:p>
            <a:pPr>
              <a:lnSpc>
                <a:spcPct val="130000"/>
              </a:lnSpc>
            </a:pPr>
            <a:r>
              <a:rPr lang="en-US" sz="1800" dirty="0">
                <a:solidFill>
                  <a:srgbClr val="3A3A3A"/>
                </a:solidFill>
                <a:latin typeface="Arial" panose="020B0604020202020204" pitchFamily="34" charset="0"/>
                <a:ea typeface="Calibri" panose="020F0502020204030204" pitchFamily="34" charset="0"/>
                <a:cs typeface="Arial" panose="020B0604020202020204" pitchFamily="34" charset="0"/>
              </a:rPr>
              <a:t>Responsible AI development requires awareness of potential pitfalls and a commitment to best practices.</a:t>
            </a:r>
            <a:endParaRPr lang="en-US" sz="1600" dirty="0">
              <a:latin typeface="Arial" panose="020B0604020202020204" pitchFamily="34" charset="0"/>
            </a:endParaRPr>
          </a:p>
        </p:txBody>
      </p:sp>
      <p:sp>
        <p:nvSpPr>
          <p:cNvPr id="5" name="Shape 2"/>
          <p:cNvSpPr/>
          <p:nvPr/>
        </p:nvSpPr>
        <p:spPr>
          <a:xfrm>
            <a:off x="269875" y="3683000"/>
            <a:ext cx="285750" cy="254000"/>
          </a:xfrm>
          <a:custGeom>
            <a:avLst/>
            <a:gdLst/>
            <a:ahLst/>
            <a:cxnLst/>
            <a:rect l="l" t="t" r="r" b="b"/>
            <a:pathLst>
              <a:path w="285750" h="254000">
                <a:moveTo>
                  <a:pt x="142875" y="15875"/>
                </a:moveTo>
                <a:cubicBezTo>
                  <a:pt x="102791" y="15875"/>
                  <a:pt x="70693" y="34131"/>
                  <a:pt x="47327" y="55860"/>
                </a:cubicBezTo>
                <a:cubicBezTo>
                  <a:pt x="24110" y="77440"/>
                  <a:pt x="8582" y="103188"/>
                  <a:pt x="1191" y="120898"/>
                </a:cubicBezTo>
                <a:cubicBezTo>
                  <a:pt x="-446" y="124817"/>
                  <a:pt x="-446" y="129183"/>
                  <a:pt x="1191" y="133102"/>
                </a:cubicBezTo>
                <a:cubicBezTo>
                  <a:pt x="8582" y="150813"/>
                  <a:pt x="24110" y="176609"/>
                  <a:pt x="47327" y="198140"/>
                </a:cubicBezTo>
                <a:cubicBezTo>
                  <a:pt x="70693" y="219819"/>
                  <a:pt x="102791" y="238125"/>
                  <a:pt x="142875" y="238125"/>
                </a:cubicBezTo>
                <a:cubicBezTo>
                  <a:pt x="182959" y="238125"/>
                  <a:pt x="215057" y="219869"/>
                  <a:pt x="238423" y="198140"/>
                </a:cubicBezTo>
                <a:cubicBezTo>
                  <a:pt x="261640" y="176560"/>
                  <a:pt x="277168" y="150813"/>
                  <a:pt x="284559" y="133102"/>
                </a:cubicBezTo>
                <a:cubicBezTo>
                  <a:pt x="286196" y="129183"/>
                  <a:pt x="286196" y="124817"/>
                  <a:pt x="284559" y="120898"/>
                </a:cubicBezTo>
                <a:cubicBezTo>
                  <a:pt x="277168" y="103187"/>
                  <a:pt x="261640" y="77391"/>
                  <a:pt x="238423" y="55860"/>
                </a:cubicBezTo>
                <a:cubicBezTo>
                  <a:pt x="215057" y="34181"/>
                  <a:pt x="182959" y="15875"/>
                  <a:pt x="142875" y="15875"/>
                </a:cubicBezTo>
                <a:close/>
                <a:moveTo>
                  <a:pt x="71438" y="127000"/>
                </a:moveTo>
                <a:cubicBezTo>
                  <a:pt x="71438" y="87573"/>
                  <a:pt x="103448" y="55563"/>
                  <a:pt x="142875" y="55563"/>
                </a:cubicBezTo>
                <a:cubicBezTo>
                  <a:pt x="182302" y="55563"/>
                  <a:pt x="214313" y="87573"/>
                  <a:pt x="214313" y="127000"/>
                </a:cubicBezTo>
                <a:cubicBezTo>
                  <a:pt x="214313" y="166427"/>
                  <a:pt x="182302" y="198438"/>
                  <a:pt x="142875" y="198438"/>
                </a:cubicBezTo>
                <a:cubicBezTo>
                  <a:pt x="103448" y="198438"/>
                  <a:pt x="71438" y="166427"/>
                  <a:pt x="71438" y="127000"/>
                </a:cubicBezTo>
                <a:close/>
                <a:moveTo>
                  <a:pt x="142875" y="95250"/>
                </a:moveTo>
                <a:cubicBezTo>
                  <a:pt x="142875" y="112762"/>
                  <a:pt x="128637" y="127000"/>
                  <a:pt x="111125" y="127000"/>
                </a:cubicBezTo>
                <a:cubicBezTo>
                  <a:pt x="105420" y="127000"/>
                  <a:pt x="100062" y="125512"/>
                  <a:pt x="95399" y="122833"/>
                </a:cubicBezTo>
                <a:cubicBezTo>
                  <a:pt x="94903" y="128240"/>
                  <a:pt x="95349" y="133796"/>
                  <a:pt x="96838" y="139303"/>
                </a:cubicBezTo>
                <a:cubicBezTo>
                  <a:pt x="103634" y="164703"/>
                  <a:pt x="129778" y="179784"/>
                  <a:pt x="155178" y="172988"/>
                </a:cubicBezTo>
                <a:cubicBezTo>
                  <a:pt x="180578" y="166191"/>
                  <a:pt x="195659" y="140047"/>
                  <a:pt x="188863" y="114647"/>
                </a:cubicBezTo>
                <a:cubicBezTo>
                  <a:pt x="182811" y="91976"/>
                  <a:pt x="161330" y="77539"/>
                  <a:pt x="138708" y="79524"/>
                </a:cubicBezTo>
                <a:cubicBezTo>
                  <a:pt x="141337" y="84138"/>
                  <a:pt x="142875" y="89495"/>
                  <a:pt x="142875" y="95250"/>
                </a:cubicBezTo>
                <a:close/>
              </a:path>
            </a:pathLst>
          </a:custGeom>
          <a:solidFill>
            <a:srgbClr val="C78B3E"/>
          </a:solidFill>
          <a:ln/>
        </p:spPr>
        <p:txBody>
          <a:bodyPr/>
          <a:lstStyle/>
          <a:p>
            <a:endParaRPr lang="en-US" dirty="0">
              <a:latin typeface="Arial" panose="020B0604020202020204" pitchFamily="34" charset="0"/>
            </a:endParaRPr>
          </a:p>
        </p:txBody>
      </p:sp>
      <p:sp>
        <p:nvSpPr>
          <p:cNvPr id="6" name="Text 3"/>
          <p:cNvSpPr/>
          <p:nvPr/>
        </p:nvSpPr>
        <p:spPr>
          <a:xfrm>
            <a:off x="673100" y="3683000"/>
            <a:ext cx="39243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Be aware of AI hallucinations and biases.</a:t>
            </a:r>
            <a:endParaRPr lang="en-US" sz="1600" dirty="0">
              <a:latin typeface="Arial" panose="020B0604020202020204" pitchFamily="34" charset="0"/>
            </a:endParaRPr>
          </a:p>
        </p:txBody>
      </p:sp>
      <p:sp>
        <p:nvSpPr>
          <p:cNvPr id="7" name="Shape 4"/>
          <p:cNvSpPr/>
          <p:nvPr/>
        </p:nvSpPr>
        <p:spPr>
          <a:xfrm>
            <a:off x="285750" y="4140200"/>
            <a:ext cx="254000" cy="254000"/>
          </a:xfrm>
          <a:custGeom>
            <a:avLst/>
            <a:gdLst/>
            <a:ahLst/>
            <a:cxnLst/>
            <a:rect l="l" t="t" r="r" b="b"/>
            <a:pathLst>
              <a:path w="254000" h="254000">
                <a:moveTo>
                  <a:pt x="127000" y="0"/>
                </a:moveTo>
                <a:cubicBezTo>
                  <a:pt x="129282" y="0"/>
                  <a:pt x="131564" y="496"/>
                  <a:pt x="133648" y="1439"/>
                </a:cubicBezTo>
                <a:lnTo>
                  <a:pt x="227112" y="41077"/>
                </a:lnTo>
                <a:cubicBezTo>
                  <a:pt x="238026" y="45690"/>
                  <a:pt x="246162" y="56455"/>
                  <a:pt x="246112" y="69453"/>
                </a:cubicBezTo>
                <a:cubicBezTo>
                  <a:pt x="245864" y="118666"/>
                  <a:pt x="225623" y="208707"/>
                  <a:pt x="140146" y="249634"/>
                </a:cubicBezTo>
                <a:cubicBezTo>
                  <a:pt x="131862" y="253603"/>
                  <a:pt x="122238" y="253603"/>
                  <a:pt x="113953" y="249634"/>
                </a:cubicBezTo>
                <a:cubicBezTo>
                  <a:pt x="28426" y="208707"/>
                  <a:pt x="8235" y="118666"/>
                  <a:pt x="7987" y="69453"/>
                </a:cubicBezTo>
                <a:cubicBezTo>
                  <a:pt x="7937" y="56455"/>
                  <a:pt x="16073" y="45690"/>
                  <a:pt x="26987" y="41077"/>
                </a:cubicBezTo>
                <a:lnTo>
                  <a:pt x="120402" y="1439"/>
                </a:lnTo>
                <a:cubicBezTo>
                  <a:pt x="122486" y="496"/>
                  <a:pt x="124718" y="0"/>
                  <a:pt x="127000" y="0"/>
                </a:cubicBezTo>
                <a:close/>
                <a:moveTo>
                  <a:pt x="127000" y="33139"/>
                </a:moveTo>
                <a:lnTo>
                  <a:pt x="127000" y="220712"/>
                </a:lnTo>
                <a:cubicBezTo>
                  <a:pt x="195461" y="187573"/>
                  <a:pt x="213866" y="114151"/>
                  <a:pt x="214313" y="70197"/>
                </a:cubicBezTo>
                <a:lnTo>
                  <a:pt x="127000" y="33189"/>
                </a:lnTo>
                <a:lnTo>
                  <a:pt x="127000" y="33189"/>
                </a:lnTo>
                <a:close/>
              </a:path>
            </a:pathLst>
          </a:custGeom>
          <a:solidFill>
            <a:srgbClr val="C78B3E"/>
          </a:solidFill>
          <a:ln/>
        </p:spPr>
        <p:txBody>
          <a:bodyPr/>
          <a:lstStyle/>
          <a:p>
            <a:endParaRPr lang="en-US" dirty="0">
              <a:latin typeface="Arial" panose="020B0604020202020204" pitchFamily="34" charset="0"/>
            </a:endParaRPr>
          </a:p>
        </p:txBody>
      </p:sp>
      <p:sp>
        <p:nvSpPr>
          <p:cNvPr id="8" name="Text 5"/>
          <p:cNvSpPr/>
          <p:nvPr/>
        </p:nvSpPr>
        <p:spPr>
          <a:xfrm>
            <a:off x="673100" y="4140200"/>
            <a:ext cx="39497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Validate information with reliable sources.</a:t>
            </a:r>
            <a:endParaRPr lang="en-US" sz="1600" dirty="0">
              <a:latin typeface="Arial" panose="020B0604020202020204" pitchFamily="34" charset="0"/>
            </a:endParaRPr>
          </a:p>
        </p:txBody>
      </p:sp>
      <p:sp>
        <p:nvSpPr>
          <p:cNvPr id="9" name="Shape 6"/>
          <p:cNvSpPr/>
          <p:nvPr/>
        </p:nvSpPr>
        <p:spPr>
          <a:xfrm>
            <a:off x="285750" y="4597400"/>
            <a:ext cx="254000" cy="254000"/>
          </a:xfrm>
          <a:custGeom>
            <a:avLst/>
            <a:gdLst/>
            <a:ahLst/>
            <a:cxnLst/>
            <a:rect l="l" t="t" r="r" b="b"/>
            <a:pathLst>
              <a:path w="254000" h="254000">
                <a:moveTo>
                  <a:pt x="127000" y="254000"/>
                </a:moveTo>
                <a:cubicBezTo>
                  <a:pt x="197093" y="254000"/>
                  <a:pt x="254000" y="197093"/>
                  <a:pt x="254000" y="127000"/>
                </a:cubicBezTo>
                <a:cubicBezTo>
                  <a:pt x="254000" y="56907"/>
                  <a:pt x="197093" y="0"/>
                  <a:pt x="127000" y="0"/>
                </a:cubicBezTo>
                <a:cubicBezTo>
                  <a:pt x="56907" y="0"/>
                  <a:pt x="0" y="56907"/>
                  <a:pt x="0" y="127000"/>
                </a:cubicBezTo>
                <a:cubicBezTo>
                  <a:pt x="0" y="197093"/>
                  <a:pt x="56907" y="254000"/>
                  <a:pt x="127000" y="254000"/>
                </a:cubicBezTo>
                <a:close/>
                <a:moveTo>
                  <a:pt x="101749" y="152251"/>
                </a:moveTo>
                <a:cubicBezTo>
                  <a:pt x="115689" y="166191"/>
                  <a:pt x="138311" y="166191"/>
                  <a:pt x="152251" y="152251"/>
                </a:cubicBezTo>
                <a:cubicBezTo>
                  <a:pt x="156914" y="147588"/>
                  <a:pt x="164455" y="147588"/>
                  <a:pt x="169069" y="152251"/>
                </a:cubicBezTo>
                <a:cubicBezTo>
                  <a:pt x="173682" y="156914"/>
                  <a:pt x="173732" y="164455"/>
                  <a:pt x="169069" y="169069"/>
                </a:cubicBezTo>
                <a:cubicBezTo>
                  <a:pt x="145802" y="192336"/>
                  <a:pt x="108148" y="192336"/>
                  <a:pt x="84882" y="169069"/>
                </a:cubicBezTo>
                <a:cubicBezTo>
                  <a:pt x="61615" y="145802"/>
                  <a:pt x="61615" y="108148"/>
                  <a:pt x="84882" y="84882"/>
                </a:cubicBezTo>
                <a:cubicBezTo>
                  <a:pt x="108148" y="61615"/>
                  <a:pt x="145802" y="61615"/>
                  <a:pt x="169069" y="84882"/>
                </a:cubicBezTo>
                <a:cubicBezTo>
                  <a:pt x="173732" y="89545"/>
                  <a:pt x="173732" y="97086"/>
                  <a:pt x="169069" y="101699"/>
                </a:cubicBezTo>
                <a:cubicBezTo>
                  <a:pt x="164405" y="106313"/>
                  <a:pt x="156865" y="106362"/>
                  <a:pt x="152251" y="101699"/>
                </a:cubicBezTo>
                <a:cubicBezTo>
                  <a:pt x="138311" y="87759"/>
                  <a:pt x="115689" y="87759"/>
                  <a:pt x="101749" y="101699"/>
                </a:cubicBezTo>
                <a:cubicBezTo>
                  <a:pt x="87809" y="115639"/>
                  <a:pt x="87809" y="138261"/>
                  <a:pt x="101749" y="152202"/>
                </a:cubicBezTo>
                <a:close/>
              </a:path>
            </a:pathLst>
          </a:custGeom>
          <a:solidFill>
            <a:srgbClr val="C78B3E"/>
          </a:solidFill>
          <a:ln/>
        </p:spPr>
        <p:txBody>
          <a:bodyPr/>
          <a:lstStyle/>
          <a:p>
            <a:endParaRPr lang="en-US" dirty="0">
              <a:latin typeface="Arial" panose="020B0604020202020204" pitchFamily="34" charset="0"/>
            </a:endParaRPr>
          </a:p>
        </p:txBody>
      </p:sp>
      <p:sp>
        <p:nvSpPr>
          <p:cNvPr id="10" name="Text 7"/>
          <p:cNvSpPr/>
          <p:nvPr/>
        </p:nvSpPr>
        <p:spPr>
          <a:xfrm>
            <a:off x="673100" y="4597400"/>
            <a:ext cx="4610100" cy="304800"/>
          </a:xfrm>
          <a:prstGeom prst="rect">
            <a:avLst/>
          </a:prstGeom>
          <a:noFill/>
          <a:ln/>
        </p:spPr>
        <p:txBody>
          <a:bodyPr wrap="square" lIns="0" tIns="0" rIns="0" bIns="0" rtlCol="0" anchor="ctr"/>
          <a:lstStyle/>
          <a:p>
            <a:pPr>
              <a:lnSpc>
                <a:spcPct val="130000"/>
              </a:lnSpc>
            </a:pPr>
            <a:r>
              <a:rPr lang="en-US" sz="1600" dirty="0">
                <a:solidFill>
                  <a:srgbClr val="3A3A3A"/>
                </a:solidFill>
                <a:latin typeface="Arial" panose="020B0604020202020204" pitchFamily="34" charset="0"/>
                <a:ea typeface="Calibri" panose="020F0502020204030204" pitchFamily="34" charset="0"/>
                <a:cs typeface="Arial" panose="020B0604020202020204" pitchFamily="34" charset="0"/>
              </a:rPr>
              <a:t>Respect IP through fair use and proper licensing.</a:t>
            </a:r>
            <a:endParaRPr lang="en-US" sz="1600" dirty="0">
              <a:latin typeface="Arial" panose="020B0604020202020204" pitchFamily="34" charset="0"/>
            </a:endParaRPr>
          </a:p>
        </p:txBody>
      </p:sp>
      <p:pic>
        <p:nvPicPr>
          <p:cNvPr id="11" name="Image 1" descr="https://kimi-web-img.moonshot.cn/img/thumbs.dreamstime.com/bfd8fa7c46775fba581b3ad58932bf0acc3e21e3.jpg"/>
          <p:cNvPicPr>
            <a:picLocks noChangeAspect="1"/>
          </p:cNvPicPr>
          <p:nvPr/>
        </p:nvPicPr>
        <p:blipFill>
          <a:blip r:embed="rId4"/>
          <a:srcRect l="15577" r="15577"/>
          <a:stretch/>
        </p:blipFill>
        <p:spPr>
          <a:xfrm>
            <a:off x="6096000" y="1047750"/>
            <a:ext cx="5842000" cy="4762500"/>
          </a:xfrm>
          <a:prstGeom prst="roundRect">
            <a:avLst>
              <a:gd name="adj" fmla="val 2133"/>
            </a:avLst>
          </a:prstGeom>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572770" y="1444625"/>
            <a:ext cx="11344275" cy="0"/>
          </a:xfrm>
          <a:prstGeom prst="straightConnector1">
            <a:avLst/>
          </a:prstGeom>
          <a:noFill/>
          <a:ln w="28575">
            <a:solidFill>
              <a:srgbClr val="111111"/>
            </a:solidFill>
            <a:prstDash val="sysDot"/>
            <a:headEnd type="arrow"/>
            <a:tailEnd type="arrow"/>
          </a:ln>
        </p:spPr>
        <p:txBody>
          <a:bodyPr/>
          <a:lstStyle/>
          <a:p>
            <a:endParaRPr lang="en-US" dirty="0">
              <a:latin typeface="Arial" panose="020B0604020202020204" pitchFamily="34" charset="0"/>
            </a:endParaRPr>
          </a:p>
        </p:txBody>
      </p:sp>
      <p:sp>
        <p:nvSpPr>
          <p:cNvPr id="3" name="Shape 1"/>
          <p:cNvSpPr/>
          <p:nvPr/>
        </p:nvSpPr>
        <p:spPr>
          <a:xfrm>
            <a:off x="6391275" y="6262370"/>
            <a:ext cx="2607945" cy="76200"/>
          </a:xfrm>
          <a:prstGeom prst="rect">
            <a:avLst/>
          </a:prstGeom>
          <a:solidFill>
            <a:srgbClr val="232323"/>
          </a:solidFill>
          <a:ln/>
        </p:spPr>
        <p:txBody>
          <a:bodyPr/>
          <a:lstStyle/>
          <a:p>
            <a:endParaRPr lang="en-US" dirty="0">
              <a:latin typeface="Arial" panose="020B0604020202020204" pitchFamily="34" charset="0"/>
            </a:endParaRPr>
          </a:p>
        </p:txBody>
      </p:sp>
      <p:sp>
        <p:nvSpPr>
          <p:cNvPr id="4" name="Text 2"/>
          <p:cNvSpPr/>
          <p:nvPr/>
        </p:nvSpPr>
        <p:spPr>
          <a:xfrm>
            <a:off x="6391275" y="6262370"/>
            <a:ext cx="2607945" cy="762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 name="Shape 3"/>
          <p:cNvSpPr/>
          <p:nvPr/>
        </p:nvSpPr>
        <p:spPr>
          <a:xfrm>
            <a:off x="9392920" y="6262370"/>
            <a:ext cx="2607945" cy="76200"/>
          </a:xfrm>
          <a:prstGeom prst="rect">
            <a:avLst/>
          </a:prstGeom>
          <a:solidFill>
            <a:srgbClr val="232323"/>
          </a:solidFill>
          <a:ln/>
        </p:spPr>
        <p:txBody>
          <a:bodyPr/>
          <a:lstStyle/>
          <a:p>
            <a:endParaRPr lang="en-US" dirty="0">
              <a:latin typeface="Arial" panose="020B0604020202020204" pitchFamily="34" charset="0"/>
            </a:endParaRPr>
          </a:p>
        </p:txBody>
      </p:sp>
      <p:sp>
        <p:nvSpPr>
          <p:cNvPr id="6" name="Text 4"/>
          <p:cNvSpPr/>
          <p:nvPr/>
        </p:nvSpPr>
        <p:spPr>
          <a:xfrm>
            <a:off x="9392920" y="6262370"/>
            <a:ext cx="2607945" cy="762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Shape 5"/>
          <p:cNvSpPr/>
          <p:nvPr/>
        </p:nvSpPr>
        <p:spPr>
          <a:xfrm flipV="1">
            <a:off x="7544578" y="1457325"/>
            <a:ext cx="0" cy="353060"/>
          </a:xfrm>
          <a:prstGeom prst="line">
            <a:avLst/>
          </a:prstGeom>
          <a:noFill/>
          <a:ln w="12700">
            <a:solidFill>
              <a:srgbClr val="404040"/>
            </a:solidFill>
            <a:prstDash val="solid"/>
            <a:headEnd type="none"/>
            <a:tailEnd type="none"/>
          </a:ln>
        </p:spPr>
        <p:txBody>
          <a:bodyPr/>
          <a:lstStyle/>
          <a:p>
            <a:endParaRPr lang="en-US" dirty="0">
              <a:latin typeface="Arial" panose="020B0604020202020204" pitchFamily="34" charset="0"/>
            </a:endParaRPr>
          </a:p>
        </p:txBody>
      </p:sp>
      <p:sp>
        <p:nvSpPr>
          <p:cNvPr id="8" name="Shape 6"/>
          <p:cNvSpPr/>
          <p:nvPr/>
        </p:nvSpPr>
        <p:spPr>
          <a:xfrm>
            <a:off x="7494412" y="1416685"/>
            <a:ext cx="104142" cy="104140"/>
          </a:xfrm>
          <a:custGeom>
            <a:avLst/>
            <a:gdLst/>
            <a:ahLst/>
            <a:cxnLst/>
            <a:rect l="l" t="t" r="r" b="b"/>
            <a:pathLst>
              <a:path w="104142" h="104140">
                <a:moveTo>
                  <a:pt x="104142" y="17869"/>
                </a:moveTo>
                <a:cubicBezTo>
                  <a:pt x="127970" y="41691"/>
                  <a:pt x="127970" y="80319"/>
                  <a:pt x="104142" y="104140"/>
                </a:cubicBezTo>
                <a:cubicBezTo>
                  <a:pt x="80320" y="127968"/>
                  <a:pt x="41692" y="127968"/>
                  <a:pt x="17870" y="104140"/>
                </a:cubicBezTo>
                <a:cubicBezTo>
                  <a:pt x="-5959" y="80319"/>
                  <a:pt x="-5959" y="41691"/>
                  <a:pt x="17870" y="17869"/>
                </a:cubicBezTo>
                <a:cubicBezTo>
                  <a:pt x="41692" y="-5958"/>
                  <a:pt x="80320" y="-5958"/>
                  <a:pt x="104142" y="17869"/>
                </a:cubicBezTo>
                <a:close/>
              </a:path>
            </a:pathLst>
          </a:custGeom>
          <a:solidFill>
            <a:srgbClr val="404040"/>
          </a:solidFill>
          <a:ln w="12700">
            <a:solidFill>
              <a:srgbClr val="3F3F3F"/>
            </a:solidFill>
            <a:prstDash val="solid"/>
          </a:ln>
        </p:spPr>
        <p:txBody>
          <a:bodyPr/>
          <a:lstStyle/>
          <a:p>
            <a:endParaRPr lang="en-US" dirty="0">
              <a:latin typeface="Arial" panose="020B0604020202020204" pitchFamily="34" charset="0"/>
            </a:endParaRPr>
          </a:p>
        </p:txBody>
      </p:sp>
      <p:sp>
        <p:nvSpPr>
          <p:cNvPr id="9" name="Text 7"/>
          <p:cNvSpPr/>
          <p:nvPr/>
        </p:nvSpPr>
        <p:spPr>
          <a:xfrm>
            <a:off x="7494412" y="1416685"/>
            <a:ext cx="104142" cy="104140"/>
          </a:xfrm>
          <a:prstGeom prst="rect">
            <a:avLst/>
          </a:prstGeom>
          <a:noFill/>
          <a:ln/>
        </p:spPr>
        <p:txBody>
          <a:bodyPr wrap="square" lIns="19050" tIns="19050" rIns="19050" bIns="1905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Shape 8"/>
          <p:cNvSpPr/>
          <p:nvPr/>
        </p:nvSpPr>
        <p:spPr>
          <a:xfrm rot="18900000">
            <a:off x="7072129" y="2004060"/>
            <a:ext cx="944264" cy="944245"/>
          </a:xfrm>
          <a:prstGeom prst="rect">
            <a:avLst/>
          </a:prstGeom>
          <a:solidFill>
            <a:srgbClr val="404040"/>
          </a:solidFill>
          <a:ln/>
        </p:spPr>
        <p:txBody>
          <a:bodyPr/>
          <a:lstStyle/>
          <a:p>
            <a:endParaRPr lang="en-US" dirty="0">
              <a:latin typeface="Arial" panose="020B0604020202020204" pitchFamily="34" charset="0"/>
            </a:endParaRPr>
          </a:p>
        </p:txBody>
      </p:sp>
      <p:sp>
        <p:nvSpPr>
          <p:cNvPr id="11" name="Text 9"/>
          <p:cNvSpPr/>
          <p:nvPr/>
        </p:nvSpPr>
        <p:spPr>
          <a:xfrm rot="18900000">
            <a:off x="7072129" y="2004060"/>
            <a:ext cx="944264" cy="94424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2" name="Image 0" descr="https://kimi-img.moonshot.cn/pub/slides/slides_tmpl/image/25-08-27-20:09:29-d2nfau98bjvh7rlj0jmg.png"/>
          <p:cNvPicPr>
            <a:picLocks noChangeAspect="1"/>
          </p:cNvPicPr>
          <p:nvPr/>
        </p:nvPicPr>
        <p:blipFill>
          <a:blip r:embed="rId3"/>
          <a:srcRect l="2879" t="59" r="2768" b="-59"/>
          <a:stretch/>
        </p:blipFill>
        <p:spPr>
          <a:xfrm>
            <a:off x="7274063" y="2205990"/>
            <a:ext cx="540396" cy="540385"/>
          </a:xfrm>
          <a:prstGeom prst="rect">
            <a:avLst/>
          </a:prstGeom>
        </p:spPr>
      </p:pic>
      <p:sp>
        <p:nvSpPr>
          <p:cNvPr id="13" name="Shape 10"/>
          <p:cNvSpPr/>
          <p:nvPr/>
        </p:nvSpPr>
        <p:spPr>
          <a:xfrm flipV="1">
            <a:off x="10578033" y="1457325"/>
            <a:ext cx="0" cy="353060"/>
          </a:xfrm>
          <a:prstGeom prst="line">
            <a:avLst/>
          </a:prstGeom>
          <a:noFill/>
          <a:ln w="12700">
            <a:solidFill>
              <a:srgbClr val="404040"/>
            </a:solidFill>
            <a:prstDash val="solid"/>
            <a:headEnd type="none"/>
            <a:tailEnd type="none"/>
          </a:ln>
        </p:spPr>
        <p:txBody>
          <a:bodyPr/>
          <a:lstStyle/>
          <a:p>
            <a:endParaRPr lang="en-US" dirty="0">
              <a:latin typeface="Arial" panose="020B0604020202020204" pitchFamily="34" charset="0"/>
            </a:endParaRPr>
          </a:p>
        </p:txBody>
      </p:sp>
      <p:sp>
        <p:nvSpPr>
          <p:cNvPr id="14" name="Shape 11"/>
          <p:cNvSpPr/>
          <p:nvPr/>
        </p:nvSpPr>
        <p:spPr>
          <a:xfrm>
            <a:off x="10527867" y="1416685"/>
            <a:ext cx="104142" cy="104140"/>
          </a:xfrm>
          <a:custGeom>
            <a:avLst/>
            <a:gdLst/>
            <a:ahLst/>
            <a:cxnLst/>
            <a:rect l="l" t="t" r="r" b="b"/>
            <a:pathLst>
              <a:path w="104142" h="104140">
                <a:moveTo>
                  <a:pt x="104142" y="17869"/>
                </a:moveTo>
                <a:cubicBezTo>
                  <a:pt x="127970" y="41691"/>
                  <a:pt x="127970" y="80319"/>
                  <a:pt x="104142" y="104140"/>
                </a:cubicBezTo>
                <a:cubicBezTo>
                  <a:pt x="80320" y="127968"/>
                  <a:pt x="41692" y="127968"/>
                  <a:pt x="17870" y="104140"/>
                </a:cubicBezTo>
                <a:cubicBezTo>
                  <a:pt x="-5959" y="80319"/>
                  <a:pt x="-5959" y="41691"/>
                  <a:pt x="17870" y="17869"/>
                </a:cubicBezTo>
                <a:cubicBezTo>
                  <a:pt x="41692" y="-5958"/>
                  <a:pt x="80320" y="-5958"/>
                  <a:pt x="104142" y="17869"/>
                </a:cubicBezTo>
                <a:close/>
              </a:path>
            </a:pathLst>
          </a:custGeom>
          <a:solidFill>
            <a:srgbClr val="404040"/>
          </a:solidFill>
          <a:ln w="12700">
            <a:solidFill>
              <a:srgbClr val="3F3F3F"/>
            </a:solidFill>
            <a:prstDash val="solid"/>
          </a:ln>
        </p:spPr>
        <p:txBody>
          <a:bodyPr/>
          <a:lstStyle/>
          <a:p>
            <a:endParaRPr lang="en-US" dirty="0">
              <a:latin typeface="Arial" panose="020B0604020202020204" pitchFamily="34" charset="0"/>
            </a:endParaRPr>
          </a:p>
        </p:txBody>
      </p:sp>
      <p:sp>
        <p:nvSpPr>
          <p:cNvPr id="15" name="Text 12"/>
          <p:cNvSpPr/>
          <p:nvPr/>
        </p:nvSpPr>
        <p:spPr>
          <a:xfrm>
            <a:off x="10527867" y="1416685"/>
            <a:ext cx="104142" cy="104140"/>
          </a:xfrm>
          <a:prstGeom prst="rect">
            <a:avLst/>
          </a:prstGeom>
          <a:noFill/>
          <a:ln/>
        </p:spPr>
        <p:txBody>
          <a:bodyPr wrap="square" lIns="19050" tIns="19050" rIns="19050" bIns="1905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Shape 13"/>
          <p:cNvSpPr/>
          <p:nvPr/>
        </p:nvSpPr>
        <p:spPr>
          <a:xfrm rot="18900000">
            <a:off x="10105584" y="2004060"/>
            <a:ext cx="944264" cy="944245"/>
          </a:xfrm>
          <a:prstGeom prst="rect">
            <a:avLst/>
          </a:prstGeom>
          <a:solidFill>
            <a:srgbClr val="404040"/>
          </a:solidFill>
          <a:ln/>
        </p:spPr>
        <p:txBody>
          <a:bodyPr/>
          <a:lstStyle/>
          <a:p>
            <a:endParaRPr lang="en-US" dirty="0">
              <a:latin typeface="Arial" panose="020B0604020202020204" pitchFamily="34" charset="0"/>
            </a:endParaRPr>
          </a:p>
        </p:txBody>
      </p:sp>
      <p:sp>
        <p:nvSpPr>
          <p:cNvPr id="17" name="Text 14"/>
          <p:cNvSpPr/>
          <p:nvPr/>
        </p:nvSpPr>
        <p:spPr>
          <a:xfrm rot="18900000">
            <a:off x="10105584" y="2004060"/>
            <a:ext cx="944264" cy="94424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8" name="Image 1" descr="https://kimi-img.moonshot.cn/pub/slides/slides_tmpl/image/25-08-27-20:09:29-d2nfau98bjvh7rlj0jmg.png"/>
          <p:cNvPicPr>
            <a:picLocks noChangeAspect="1"/>
          </p:cNvPicPr>
          <p:nvPr/>
        </p:nvPicPr>
        <p:blipFill>
          <a:blip r:embed="rId3"/>
          <a:srcRect l="2879" t="59" r="2768" b="-59"/>
          <a:stretch/>
        </p:blipFill>
        <p:spPr>
          <a:xfrm>
            <a:off x="10307518" y="2205990"/>
            <a:ext cx="540396" cy="540385"/>
          </a:xfrm>
          <a:prstGeom prst="rect">
            <a:avLst/>
          </a:prstGeom>
        </p:spPr>
      </p:pic>
      <p:sp>
        <p:nvSpPr>
          <p:cNvPr id="19" name="Shape 15"/>
          <p:cNvSpPr/>
          <p:nvPr/>
        </p:nvSpPr>
        <p:spPr>
          <a:xfrm flipV="1">
            <a:off x="4558749" y="1457325"/>
            <a:ext cx="0" cy="353060"/>
          </a:xfrm>
          <a:prstGeom prst="line">
            <a:avLst/>
          </a:prstGeom>
          <a:noFill/>
          <a:ln w="12700">
            <a:solidFill>
              <a:srgbClr val="404040"/>
            </a:solidFill>
            <a:prstDash val="solid"/>
            <a:headEnd type="none"/>
            <a:tailEnd type="none"/>
          </a:ln>
        </p:spPr>
        <p:txBody>
          <a:bodyPr/>
          <a:lstStyle/>
          <a:p>
            <a:endParaRPr lang="en-US" dirty="0">
              <a:latin typeface="Arial" panose="020B0604020202020204" pitchFamily="34" charset="0"/>
            </a:endParaRPr>
          </a:p>
        </p:txBody>
      </p:sp>
      <p:sp>
        <p:nvSpPr>
          <p:cNvPr id="20" name="Shape 16"/>
          <p:cNvSpPr/>
          <p:nvPr/>
        </p:nvSpPr>
        <p:spPr>
          <a:xfrm>
            <a:off x="4508583" y="1416685"/>
            <a:ext cx="104142" cy="104140"/>
          </a:xfrm>
          <a:custGeom>
            <a:avLst/>
            <a:gdLst/>
            <a:ahLst/>
            <a:cxnLst/>
            <a:rect l="l" t="t" r="r" b="b"/>
            <a:pathLst>
              <a:path w="104142" h="104140">
                <a:moveTo>
                  <a:pt x="104142" y="17869"/>
                </a:moveTo>
                <a:cubicBezTo>
                  <a:pt x="127970" y="41691"/>
                  <a:pt x="127970" y="80319"/>
                  <a:pt x="104142" y="104140"/>
                </a:cubicBezTo>
                <a:cubicBezTo>
                  <a:pt x="80320" y="127968"/>
                  <a:pt x="41692" y="127968"/>
                  <a:pt x="17870" y="104140"/>
                </a:cubicBezTo>
                <a:cubicBezTo>
                  <a:pt x="-5959" y="80319"/>
                  <a:pt x="-5959" y="41691"/>
                  <a:pt x="17870" y="17869"/>
                </a:cubicBezTo>
                <a:cubicBezTo>
                  <a:pt x="41692" y="-5958"/>
                  <a:pt x="80320" y="-5958"/>
                  <a:pt x="104142" y="17869"/>
                </a:cubicBezTo>
                <a:close/>
              </a:path>
            </a:pathLst>
          </a:custGeom>
          <a:solidFill>
            <a:srgbClr val="404040"/>
          </a:solidFill>
          <a:ln w="12700">
            <a:solidFill>
              <a:srgbClr val="3F3F3F"/>
            </a:solidFill>
            <a:prstDash val="solid"/>
          </a:ln>
        </p:spPr>
        <p:txBody>
          <a:bodyPr/>
          <a:lstStyle/>
          <a:p>
            <a:endParaRPr lang="en-US" dirty="0">
              <a:latin typeface="Arial" panose="020B0604020202020204" pitchFamily="34" charset="0"/>
            </a:endParaRPr>
          </a:p>
        </p:txBody>
      </p:sp>
      <p:sp>
        <p:nvSpPr>
          <p:cNvPr id="21" name="Text 17"/>
          <p:cNvSpPr/>
          <p:nvPr/>
        </p:nvSpPr>
        <p:spPr>
          <a:xfrm>
            <a:off x="4508583" y="1416685"/>
            <a:ext cx="104142" cy="104140"/>
          </a:xfrm>
          <a:prstGeom prst="rect">
            <a:avLst/>
          </a:prstGeom>
          <a:noFill/>
          <a:ln/>
        </p:spPr>
        <p:txBody>
          <a:bodyPr wrap="square" lIns="19050" tIns="19050" rIns="19050" bIns="1905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Shape 18"/>
          <p:cNvSpPr/>
          <p:nvPr/>
        </p:nvSpPr>
        <p:spPr>
          <a:xfrm rot="18900000">
            <a:off x="4086300" y="2004060"/>
            <a:ext cx="944264" cy="944245"/>
          </a:xfrm>
          <a:prstGeom prst="rect">
            <a:avLst/>
          </a:prstGeom>
          <a:solidFill>
            <a:srgbClr val="404040"/>
          </a:solidFill>
          <a:ln/>
        </p:spPr>
        <p:txBody>
          <a:bodyPr/>
          <a:lstStyle/>
          <a:p>
            <a:endParaRPr lang="en-US" dirty="0">
              <a:latin typeface="Arial" panose="020B0604020202020204" pitchFamily="34" charset="0"/>
            </a:endParaRPr>
          </a:p>
        </p:txBody>
      </p:sp>
      <p:sp>
        <p:nvSpPr>
          <p:cNvPr id="23" name="Text 19"/>
          <p:cNvSpPr/>
          <p:nvPr/>
        </p:nvSpPr>
        <p:spPr>
          <a:xfrm rot="18900000">
            <a:off x="4086300" y="2004060"/>
            <a:ext cx="944264" cy="944245"/>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4" name="Image 2" descr="https://kimi-img.moonshot.cn/pub/slides/slides_tmpl/image/25-08-27-20:09:29-d2nfau98bjvh7rlj0jmg.png"/>
          <p:cNvPicPr>
            <a:picLocks noChangeAspect="1"/>
          </p:cNvPicPr>
          <p:nvPr/>
        </p:nvPicPr>
        <p:blipFill>
          <a:blip r:embed="rId3"/>
          <a:srcRect l="2824" r="2824"/>
          <a:stretch/>
        </p:blipFill>
        <p:spPr>
          <a:xfrm>
            <a:off x="4288234" y="2205990"/>
            <a:ext cx="539761" cy="539750"/>
          </a:xfrm>
          <a:prstGeom prst="rect">
            <a:avLst/>
          </a:prstGeom>
        </p:spPr>
      </p:pic>
      <p:sp>
        <p:nvSpPr>
          <p:cNvPr id="25" name="Shape 20"/>
          <p:cNvSpPr/>
          <p:nvPr/>
        </p:nvSpPr>
        <p:spPr>
          <a:xfrm>
            <a:off x="3389691" y="6262370"/>
            <a:ext cx="2607996" cy="76200"/>
          </a:xfrm>
          <a:prstGeom prst="rect">
            <a:avLst/>
          </a:prstGeom>
          <a:solidFill>
            <a:srgbClr val="232323"/>
          </a:solidFill>
          <a:ln/>
        </p:spPr>
        <p:txBody>
          <a:bodyPr/>
          <a:lstStyle/>
          <a:p>
            <a:endParaRPr lang="en-US" dirty="0">
              <a:latin typeface="Arial" panose="020B0604020202020204" pitchFamily="34" charset="0"/>
            </a:endParaRPr>
          </a:p>
        </p:txBody>
      </p:sp>
      <p:sp>
        <p:nvSpPr>
          <p:cNvPr id="26" name="Text 21"/>
          <p:cNvSpPr/>
          <p:nvPr/>
        </p:nvSpPr>
        <p:spPr>
          <a:xfrm>
            <a:off x="3389691" y="6262370"/>
            <a:ext cx="2607996" cy="762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Shape 22"/>
          <p:cNvSpPr/>
          <p:nvPr/>
        </p:nvSpPr>
        <p:spPr>
          <a:xfrm flipV="1">
            <a:off x="1572921" y="1455420"/>
            <a:ext cx="0" cy="334010"/>
          </a:xfrm>
          <a:prstGeom prst="line">
            <a:avLst/>
          </a:prstGeom>
          <a:noFill/>
          <a:ln w="12700">
            <a:solidFill>
              <a:srgbClr val="404040"/>
            </a:solidFill>
            <a:prstDash val="solid"/>
            <a:headEnd type="none"/>
            <a:tailEnd type="none"/>
          </a:ln>
        </p:spPr>
        <p:txBody>
          <a:bodyPr/>
          <a:lstStyle/>
          <a:p>
            <a:endParaRPr lang="en-US" dirty="0">
              <a:latin typeface="Arial" panose="020B0604020202020204" pitchFamily="34" charset="0"/>
            </a:endParaRPr>
          </a:p>
        </p:txBody>
      </p:sp>
      <p:sp>
        <p:nvSpPr>
          <p:cNvPr id="28" name="Shape 23"/>
          <p:cNvSpPr/>
          <p:nvPr/>
        </p:nvSpPr>
        <p:spPr>
          <a:xfrm>
            <a:off x="1522755" y="1416685"/>
            <a:ext cx="104142" cy="98425"/>
          </a:xfrm>
          <a:custGeom>
            <a:avLst/>
            <a:gdLst/>
            <a:ahLst/>
            <a:cxnLst/>
            <a:rect l="l" t="t" r="r" b="b"/>
            <a:pathLst>
              <a:path w="104142" h="98425">
                <a:moveTo>
                  <a:pt x="104142" y="16889"/>
                </a:moveTo>
                <a:cubicBezTo>
                  <a:pt x="127970" y="39403"/>
                  <a:pt x="127970" y="75911"/>
                  <a:pt x="104142" y="98425"/>
                </a:cubicBezTo>
                <a:cubicBezTo>
                  <a:pt x="80320" y="120945"/>
                  <a:pt x="41692" y="120945"/>
                  <a:pt x="17870" y="98425"/>
                </a:cubicBezTo>
                <a:cubicBezTo>
                  <a:pt x="-5959" y="75911"/>
                  <a:pt x="-5959" y="39403"/>
                  <a:pt x="17870" y="16889"/>
                </a:cubicBezTo>
                <a:cubicBezTo>
                  <a:pt x="41692" y="-5631"/>
                  <a:pt x="80320" y="-5631"/>
                  <a:pt x="104142" y="16889"/>
                </a:cubicBezTo>
                <a:close/>
              </a:path>
            </a:pathLst>
          </a:custGeom>
          <a:solidFill>
            <a:srgbClr val="404040"/>
          </a:solidFill>
          <a:ln w="12700">
            <a:solidFill>
              <a:srgbClr val="3F3F3F"/>
            </a:solidFill>
            <a:prstDash val="solid"/>
          </a:ln>
        </p:spPr>
        <p:txBody>
          <a:bodyPr/>
          <a:lstStyle/>
          <a:p>
            <a:endParaRPr lang="en-US" dirty="0">
              <a:latin typeface="Arial" panose="020B0604020202020204" pitchFamily="34" charset="0"/>
            </a:endParaRPr>
          </a:p>
        </p:txBody>
      </p:sp>
      <p:sp>
        <p:nvSpPr>
          <p:cNvPr id="29" name="Text 24"/>
          <p:cNvSpPr/>
          <p:nvPr/>
        </p:nvSpPr>
        <p:spPr>
          <a:xfrm>
            <a:off x="1522755" y="1416685"/>
            <a:ext cx="104142" cy="98425"/>
          </a:xfrm>
          <a:prstGeom prst="rect">
            <a:avLst/>
          </a:prstGeom>
          <a:noFill/>
          <a:ln/>
        </p:spPr>
        <p:txBody>
          <a:bodyPr wrap="square" lIns="19050" tIns="19050" rIns="19050" bIns="1905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0" name="Shape 25"/>
          <p:cNvSpPr/>
          <p:nvPr/>
        </p:nvSpPr>
        <p:spPr>
          <a:xfrm rot="18900000">
            <a:off x="1100471" y="1972945"/>
            <a:ext cx="944264" cy="894080"/>
          </a:xfrm>
          <a:prstGeom prst="rect">
            <a:avLst/>
          </a:prstGeom>
          <a:solidFill>
            <a:srgbClr val="404040"/>
          </a:solidFill>
          <a:ln/>
        </p:spPr>
        <p:txBody>
          <a:bodyPr/>
          <a:lstStyle/>
          <a:p>
            <a:endParaRPr lang="en-US" dirty="0">
              <a:latin typeface="Arial" panose="020B0604020202020204" pitchFamily="34" charset="0"/>
            </a:endParaRPr>
          </a:p>
        </p:txBody>
      </p:sp>
      <p:sp>
        <p:nvSpPr>
          <p:cNvPr id="31" name="Text 26"/>
          <p:cNvSpPr/>
          <p:nvPr/>
        </p:nvSpPr>
        <p:spPr>
          <a:xfrm rot="18900000">
            <a:off x="1100471" y="1972945"/>
            <a:ext cx="944264" cy="89408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2" name="Image 3" descr="https://kimi-img.moonshot.cn/pub/slides/slides_tmpl/image/25-08-27-20:09:29-d2nfau98bjvh7rlj0jmg.png"/>
          <p:cNvPicPr>
            <a:picLocks noChangeAspect="1"/>
          </p:cNvPicPr>
          <p:nvPr/>
        </p:nvPicPr>
        <p:blipFill>
          <a:blip r:embed="rId3"/>
          <a:srcRect l="176" t="59" r="176" b="-59"/>
          <a:stretch/>
        </p:blipFill>
        <p:spPr>
          <a:xfrm>
            <a:off x="1302405" y="2164147"/>
            <a:ext cx="539761" cy="511075"/>
          </a:xfrm>
          <a:prstGeom prst="rect">
            <a:avLst/>
          </a:prstGeom>
        </p:spPr>
      </p:pic>
      <p:sp>
        <p:nvSpPr>
          <p:cNvPr id="33" name="Shape 27"/>
          <p:cNvSpPr/>
          <p:nvPr/>
        </p:nvSpPr>
        <p:spPr>
          <a:xfrm>
            <a:off x="387987" y="6262370"/>
            <a:ext cx="2607996" cy="76200"/>
          </a:xfrm>
          <a:prstGeom prst="rect">
            <a:avLst/>
          </a:prstGeom>
          <a:solidFill>
            <a:srgbClr val="232323"/>
          </a:solidFill>
          <a:ln/>
        </p:spPr>
        <p:txBody>
          <a:bodyPr/>
          <a:lstStyle/>
          <a:p>
            <a:endParaRPr lang="en-US" dirty="0">
              <a:latin typeface="Arial" panose="020B0604020202020204" pitchFamily="34" charset="0"/>
            </a:endParaRPr>
          </a:p>
        </p:txBody>
      </p:sp>
      <p:sp>
        <p:nvSpPr>
          <p:cNvPr id="34" name="Text 28"/>
          <p:cNvSpPr/>
          <p:nvPr/>
        </p:nvSpPr>
        <p:spPr>
          <a:xfrm>
            <a:off x="387987" y="6262370"/>
            <a:ext cx="2607996" cy="76200"/>
          </a:xfrm>
          <a:prstGeom prst="rect">
            <a:avLst/>
          </a:prstGeom>
          <a:noFill/>
          <a:ln/>
        </p:spPr>
        <p:txBody>
          <a:bodyPr wrap="square" lIns="45720" tIns="9144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5" name="Text 29"/>
          <p:cNvSpPr/>
          <p:nvPr/>
        </p:nvSpPr>
        <p:spPr>
          <a:xfrm>
            <a:off x="988060" y="513715"/>
            <a:ext cx="10534650" cy="584775"/>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Ethical Considerations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36" name="Image 4" descr="https://kimi-img.moonshot.cn/pub/slides/slides_tmpl/image/25-08-27-20:09:25-d2nfat98bjvh7rlj0j30.png"/>
          <p:cNvPicPr>
            <a:picLocks noChangeAspect="1"/>
          </p:cNvPicPr>
          <p:nvPr/>
        </p:nvPicPr>
        <p:blipFill>
          <a:blip r:embed="rId4"/>
          <a:srcRect/>
          <a:stretch/>
        </p:blipFill>
        <p:spPr>
          <a:xfrm>
            <a:off x="428942" y="580481"/>
            <a:ext cx="533400" cy="368300"/>
          </a:xfrm>
          <a:prstGeom prst="rect">
            <a:avLst/>
          </a:prstGeom>
        </p:spPr>
      </p:pic>
      <p:sp>
        <p:nvSpPr>
          <p:cNvPr id="37" name="Text 30"/>
          <p:cNvSpPr/>
          <p:nvPr/>
        </p:nvSpPr>
        <p:spPr>
          <a:xfrm>
            <a:off x="273800" y="3291205"/>
            <a:ext cx="2917133"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AI Hallucinations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8" name="Text 31"/>
          <p:cNvSpPr/>
          <p:nvPr/>
        </p:nvSpPr>
        <p:spPr>
          <a:xfrm>
            <a:off x="273050" y="3929361"/>
            <a:ext cx="2722674" cy="1364456"/>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Maintain awareness of AI hallucinations, which are probabilistically likely but factually incorrect outputs, requiring careful validation.</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9" name="Text 32"/>
          <p:cNvSpPr/>
          <p:nvPr/>
        </p:nvSpPr>
        <p:spPr>
          <a:xfrm>
            <a:off x="3259629" y="3291205"/>
            <a:ext cx="2917133"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Bias Awareness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0" name="Text 33"/>
          <p:cNvSpPr/>
          <p:nvPr/>
        </p:nvSpPr>
        <p:spPr>
          <a:xfrm>
            <a:off x="3258879" y="3965398"/>
            <a:ext cx="2722674" cy="1109214"/>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Be aware of potential biases in AI outputs stemming from training data, ensuring fairness and accuracy in applications.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1" name="Text 34"/>
          <p:cNvSpPr/>
          <p:nvPr/>
        </p:nvSpPr>
        <p:spPr>
          <a:xfrm>
            <a:off x="6245458" y="3291205"/>
            <a:ext cx="2917133"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Intellectual Property</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2" name="Text 35"/>
          <p:cNvSpPr/>
          <p:nvPr/>
        </p:nvSpPr>
        <p:spPr>
          <a:xfrm>
            <a:off x="6244708" y="3965372"/>
            <a:ext cx="2722674" cy="1364456"/>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Respect intellectual property by using fair use for educational purposes and properly licensing material for commercial applications.</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3" name="Text 36"/>
          <p:cNvSpPr/>
          <p:nvPr/>
        </p:nvSpPr>
        <p:spPr>
          <a:xfrm>
            <a:off x="9278912" y="3291205"/>
            <a:ext cx="2917133" cy="400110"/>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Human Judgment</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4" name="Text 37"/>
          <p:cNvSpPr/>
          <p:nvPr/>
        </p:nvSpPr>
        <p:spPr>
          <a:xfrm>
            <a:off x="9278162" y="3965398"/>
            <a:ext cx="2722674" cy="1366336"/>
          </a:xfrm>
          <a:prstGeom prst="rect">
            <a:avLst/>
          </a:prstGeom>
          <a:noFill/>
          <a:ln/>
        </p:spPr>
        <p:txBody>
          <a:bodyPr wrap="square" lIns="91440" tIns="45720" rIns="91440" bIns="4572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11111"/>
                </a:solidFill>
                <a:effectLst/>
                <a:uLnTx/>
                <a:uFillTx/>
                <a:latin typeface="Arial" panose="020B0604020202020204" pitchFamily="34" charset="0"/>
                <a:ea typeface="Calibri" panose="020F0502020204030204" pitchFamily="34" charset="0"/>
                <a:cs typeface="Arial" panose="020B0604020202020204" pitchFamily="34" charset="0"/>
              </a:rPr>
              <a:t>Consider AI as probabilistic tools requiring human judgment rather than infallible oracles, ensuring responsible use and development.</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9"/>
          <p:cNvSpPr txBox="1">
            <a:spLocks noGrp="1"/>
          </p:cNvSpPr>
          <p:nvPr>
            <p:ph type="subTitle" idx="1"/>
          </p:nvPr>
        </p:nvSpPr>
        <p:spPr>
          <a:xfrm>
            <a:off x="525419" y="135516"/>
            <a:ext cx="5855716" cy="715600"/>
          </a:xfrm>
          <a:prstGeom prst="rect">
            <a:avLst/>
          </a:prstGeom>
        </p:spPr>
        <p:txBody>
          <a:bodyPr spcFirstLastPara="1" wrap="square" lIns="121900" tIns="121900" rIns="121900" bIns="121900" anchor="t" anchorCtr="0">
            <a:noAutofit/>
          </a:bodyPr>
          <a:lstStyle/>
          <a:p>
            <a:pPr marL="0" indent="0"/>
            <a:r>
              <a:rPr lang="en-US" sz="2133" b="1" dirty="0">
                <a:solidFill>
                  <a:srgbClr val="000000"/>
                </a:solidFill>
                <a:latin typeface="Arial" panose="020B0604020202020204" pitchFamily="34" charset="0"/>
              </a:rPr>
              <a:t>Customizable Data Driven Dashboards, Interactive Data Visualization and Information Visualization App Models</a:t>
            </a:r>
            <a:endParaRPr sz="2133" dirty="0"/>
          </a:p>
        </p:txBody>
      </p:sp>
      <p:sp>
        <p:nvSpPr>
          <p:cNvPr id="41" name="Google Shape;41;p9"/>
          <p:cNvSpPr txBox="1">
            <a:spLocks noGrp="1"/>
          </p:cNvSpPr>
          <p:nvPr>
            <p:ph type="title"/>
          </p:nvPr>
        </p:nvSpPr>
        <p:spPr>
          <a:xfrm>
            <a:off x="346775" y="1243964"/>
            <a:ext cx="5670568" cy="808800"/>
          </a:xfrm>
          <a:prstGeom prst="rect">
            <a:avLst/>
          </a:prstGeom>
        </p:spPr>
        <p:txBody>
          <a:bodyPr spcFirstLastPara="1" wrap="square" lIns="121900" tIns="121900" rIns="121900" bIns="121900" anchor="t" anchorCtr="0">
            <a:normAutofit fontScale="90000"/>
          </a:bodyPr>
          <a:lstStyle/>
          <a:p>
            <a:r>
              <a:rPr lang="en-US" sz="1333" b="0" dirty="0">
                <a:solidFill>
                  <a:srgbClr val="000000"/>
                </a:solidFill>
                <a:latin typeface="Arial" panose="020B0604020202020204" pitchFamily="34" charset="0"/>
                <a:hlinkClick r:id="rId3"/>
              </a:rPr>
              <a:t>NASDAQ Corporations Across Demis Hassabis Probability Landscape</a:t>
            </a:r>
            <a:r>
              <a:rPr lang="en-US" sz="1333" b="0" dirty="0">
                <a:solidFill>
                  <a:srgbClr val="000000"/>
                </a:solidFill>
                <a:latin typeface="Arial" panose="020B0604020202020204" pitchFamily="34" charset="0"/>
              </a:rPr>
              <a:t>.  (Business App Mapping Innovation Stages to Market Capitalization.  June 2025.</a:t>
            </a:r>
            <a:br>
              <a:rPr lang="en-US" sz="1333" b="0" dirty="0">
                <a:solidFill>
                  <a:srgbClr val="000000"/>
                </a:solidFill>
                <a:latin typeface="Arial" panose="020B0604020202020204" pitchFamily="34" charset="0"/>
              </a:rPr>
            </a:b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4"/>
              </a:rPr>
              <a:t>AI's Impact on Knowledge Workers</a:t>
            </a:r>
            <a:r>
              <a:rPr lang="en-US" sz="1333" b="0" dirty="0">
                <a:solidFill>
                  <a:srgbClr val="000000"/>
                </a:solidFill>
                <a:latin typeface="Arial" panose="020B0604020202020204" pitchFamily="34" charset="0"/>
              </a:rPr>
              <a:t>: Real-Time Analysis of Economic Transformation on Professional Work v.6 (Interactive Data Visualization). June 2025</a:t>
            </a:r>
            <a:br>
              <a:rPr lang="en-US" sz="1333" b="0" dirty="0">
                <a:solidFill>
                  <a:srgbClr val="000000"/>
                </a:solidFill>
                <a:latin typeface="Arial" panose="020B0604020202020204" pitchFamily="34" charset="0"/>
              </a:rPr>
            </a:b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5"/>
              </a:rPr>
              <a:t>AI Model Intelligence and Economics Dashboard</a:t>
            </a:r>
            <a:r>
              <a:rPr lang="en-US" sz="1333" b="0" dirty="0">
                <a:solidFill>
                  <a:srgbClr val="000000"/>
                </a:solidFill>
                <a:latin typeface="Arial" panose="020B0604020202020204" pitchFamily="34" charset="0"/>
              </a:rPr>
              <a:t> , </a:t>
            </a:r>
            <a:r>
              <a:rPr lang="en-US" sz="1333" b="0" dirty="0">
                <a:solidFill>
                  <a:srgbClr val="000000"/>
                </a:solidFill>
                <a:latin typeface="Arial" panose="020B0604020202020204" pitchFamily="34" charset="0"/>
                <a:hlinkClick r:id="rId6"/>
              </a:rPr>
              <a:t>Version 14 Revision</a:t>
            </a:r>
            <a:r>
              <a:rPr lang="en-US" sz="1333" b="0" dirty="0">
                <a:solidFill>
                  <a:srgbClr val="000000"/>
                </a:solidFill>
                <a:latin typeface="Arial" panose="020B0604020202020204" pitchFamily="34" charset="0"/>
              </a:rPr>
              <a:t>. (Price Performance, Ranking, Market Intellgience). June 2025.</a:t>
            </a: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7"/>
              </a:rPr>
              <a:t>Athena Capital Financial Derivatives Sell Side Puts Quant Ap</a:t>
            </a:r>
            <a:r>
              <a:rPr lang="en-US" sz="1333" b="0" dirty="0">
                <a:solidFill>
                  <a:srgbClr val="000000"/>
                </a:solidFill>
                <a:latin typeface="Arial" panose="020B0604020202020204" pitchFamily="34" charset="0"/>
              </a:rPr>
              <a:t>p . </a:t>
            </a:r>
            <a:r>
              <a:rPr lang="en-US" sz="1333" b="0" dirty="0">
                <a:solidFill>
                  <a:srgbClr val="000000"/>
                </a:solidFill>
                <a:latin typeface="Arial" panose="020B0604020202020204" pitchFamily="34" charset="0"/>
                <a:hlinkClick r:id="rId8"/>
              </a:rPr>
              <a:t>V. 2</a:t>
            </a:r>
            <a:r>
              <a:rPr lang="en-US" sz="1333" b="0" dirty="0">
                <a:solidFill>
                  <a:srgbClr val="000000"/>
                </a:solidFill>
                <a:latin typeface="Arial" panose="020B0604020202020204" pitchFamily="34" charset="0"/>
              </a:rPr>
              <a:t> FinTech. (AI API). May 2025.</a:t>
            </a:r>
            <a:br>
              <a:rPr lang="en-US" sz="1333" b="0" dirty="0">
                <a:solidFill>
                  <a:srgbClr val="000000"/>
                </a:solidFill>
                <a:latin typeface="Arial" panose="020B0604020202020204" pitchFamily="34" charset="0"/>
              </a:rPr>
            </a:b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9"/>
              </a:rPr>
              <a:t>AI Innovation in Academic Research Libraries. Advanced Data Analytics and Visualization Dashboard</a:t>
            </a:r>
            <a:r>
              <a:rPr lang="en-US" sz="1333" b="0" dirty="0">
                <a:solidFill>
                  <a:srgbClr val="000000"/>
                </a:solidFill>
                <a:latin typeface="Arial" panose="020B0604020202020204" pitchFamily="34" charset="0"/>
              </a:rPr>
              <a:t>. May 2025.</a:t>
            </a:r>
            <a:br>
              <a:rPr lang="en-US" sz="1333" b="0" dirty="0">
                <a:solidFill>
                  <a:srgbClr val="000000"/>
                </a:solidFill>
                <a:latin typeface="Arial" panose="020B0604020202020204" pitchFamily="34" charset="0"/>
              </a:rPr>
            </a:b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3"/>
              </a:rPr>
              <a:t>NASDAQ Companies Mapped to Demis Hassabis Creativity Architecture</a:t>
            </a:r>
            <a:r>
              <a:rPr lang="en-US" sz="1333" b="0" dirty="0">
                <a:solidFill>
                  <a:srgbClr val="000000"/>
                </a:solidFill>
                <a:latin typeface="Arial" panose="020B0604020202020204" pitchFamily="34" charset="0"/>
              </a:rPr>
              <a:t>. April 2025.</a:t>
            </a:r>
            <a:br>
              <a:rPr lang="en-US" sz="1333" b="0" dirty="0">
                <a:solidFill>
                  <a:srgbClr val="000000"/>
                </a:solidFill>
                <a:latin typeface="Arial" panose="020B0604020202020204" pitchFamily="34" charset="0"/>
              </a:rPr>
            </a:b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10"/>
              </a:rPr>
              <a:t>Advanced Citation &amp; LinkedIn Analysis Dashboard</a:t>
            </a:r>
            <a:r>
              <a:rPr lang="en-US" sz="1333" b="0" dirty="0">
                <a:solidFill>
                  <a:srgbClr val="000000"/>
                </a:solidFill>
                <a:latin typeface="Arial" panose="020B0604020202020204" pitchFamily="34" charset="0"/>
              </a:rPr>
              <a:t>. Interactive Visualization so Citation Patterns, knowledge flows and LinkedIn Post Performance. April 2025.</a:t>
            </a:r>
            <a:br>
              <a:rPr lang="en-US" sz="1333" b="0" dirty="0">
                <a:solidFill>
                  <a:srgbClr val="000000"/>
                </a:solidFill>
                <a:latin typeface="Arial" panose="020B0604020202020204" pitchFamily="34" charset="0"/>
              </a:rPr>
            </a:b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11"/>
              </a:rPr>
              <a:t>Complex Treasury Bond ETF Yield Relationships</a:t>
            </a:r>
            <a:r>
              <a:rPr lang="en-US" sz="1333" b="0" dirty="0">
                <a:solidFill>
                  <a:srgbClr val="000000"/>
                </a:solidFill>
                <a:latin typeface="Arial" panose="020B0604020202020204" pitchFamily="34" charset="0"/>
              </a:rPr>
              <a:t> (TLT). Interactive Visualization of TLT Price relationship vs Treasury Yields and Federal Reserve Fund Rate.</a:t>
            </a:r>
            <a:br>
              <a:rPr lang="en-US" sz="1333" b="0" dirty="0">
                <a:solidFill>
                  <a:srgbClr val="000000"/>
                </a:solidFill>
                <a:latin typeface="Arial" panose="020B0604020202020204" pitchFamily="34" charset="0"/>
              </a:rPr>
            </a:br>
            <a:br>
              <a:rPr lang="en-US" sz="1333" b="0" dirty="0">
                <a:solidFill>
                  <a:srgbClr val="000000"/>
                </a:solidFill>
                <a:latin typeface="Arial" panose="020B0604020202020204" pitchFamily="34" charset="0"/>
              </a:rPr>
            </a:br>
            <a:r>
              <a:rPr lang="en-US" sz="1333" b="0" dirty="0">
                <a:solidFill>
                  <a:srgbClr val="000000"/>
                </a:solidFill>
                <a:latin typeface="Arial" panose="020B0604020202020204" pitchFamily="34" charset="0"/>
                <a:hlinkClick r:id="rId12"/>
              </a:rPr>
              <a:t>Enhanced Socio-Economic Analysis of Linkedin User Profile Interest Networks</a:t>
            </a:r>
            <a:r>
              <a:rPr lang="en-US" sz="1333" b="0" dirty="0">
                <a:solidFill>
                  <a:srgbClr val="000000"/>
                </a:solidFill>
                <a:latin typeface="Arial" panose="020B0604020202020204" pitchFamily="34" charset="0"/>
              </a:rPr>
              <a:t>s. Interactive Visualization.</a:t>
            </a:r>
            <a:br>
              <a:rPr lang="en-US" sz="2400" b="0" dirty="0">
                <a:solidFill>
                  <a:srgbClr val="000000"/>
                </a:solidFill>
                <a:latin typeface="Arial" panose="020B0604020202020204" pitchFamily="34" charset="0"/>
              </a:rPr>
            </a:b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88491" y="6223821"/>
            <a:ext cx="9311148" cy="63418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6" name="Google Shape;39;p9">
            <a:extLst>
              <a:ext uri="{FF2B5EF4-FFF2-40B4-BE49-F238E27FC236}">
                <a16:creationId xmlns:a16="http://schemas.microsoft.com/office/drawing/2014/main" id="{9229B2AD-BC6B-467A-B4EB-F2027A8B43D9}"/>
              </a:ext>
            </a:extLst>
          </p:cNvPr>
          <p:cNvSpPr txBox="1">
            <a:spLocks/>
          </p:cNvSpPr>
          <p:nvPr/>
        </p:nvSpPr>
        <p:spPr>
          <a:xfrm>
            <a:off x="7411771" y="421253"/>
            <a:ext cx="4780228" cy="3007747"/>
          </a:xfrm>
          <a:prstGeom prst="rect">
            <a:avLst/>
          </a:prstGeom>
          <a:noFill/>
          <a:ln>
            <a:noFill/>
          </a:ln>
        </p:spPr>
        <p:txBody>
          <a:bodyPr spcFirstLastPara="1" wrap="square" lIns="121900" tIns="121900" rIns="121900" bIns="121900" anchor="ctr"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4pPr>
            <a:lvl5pPr marL="2286000" marR="0" lvl="4"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6pPr>
            <a:lvl7pPr marL="3200400" marR="0" lvl="6"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7pPr>
            <a:lvl8pPr marL="3657600" marR="0" lvl="7"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8pPr>
            <a:lvl9pPr marL="4114800" marR="0" lvl="8" indent="-317500" algn="l" rtl="0">
              <a:lnSpc>
                <a:spcPct val="115000"/>
              </a:lnSpc>
              <a:spcBef>
                <a:spcPts val="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9pPr>
          </a:lstStyle>
          <a:p>
            <a:pPr marL="0" indent="0" defTabSz="1219170">
              <a:spcAft>
                <a:spcPts val="1600"/>
              </a:spcAft>
              <a:buClr>
                <a:srgbClr val="FFFFFF"/>
              </a:buClr>
              <a:buNone/>
            </a:pPr>
            <a:r>
              <a:rPr lang="en-US" sz="2267" b="1" kern="0" dirty="0">
                <a:solidFill>
                  <a:srgbClr val="FFFFFF"/>
                </a:solidFill>
              </a:rPr>
              <a:t>Instructions</a:t>
            </a:r>
            <a:br>
              <a:rPr lang="en-US" sz="1400" b="1" kern="0" dirty="0">
                <a:solidFill>
                  <a:srgbClr val="FFFFFF"/>
                </a:solidFill>
              </a:rPr>
            </a:br>
            <a:br>
              <a:rPr lang="en-US" sz="1400" kern="0" dirty="0">
                <a:solidFill>
                  <a:srgbClr val="FFFFFF"/>
                </a:solidFill>
              </a:rPr>
            </a:br>
            <a:r>
              <a:rPr lang="en-US" sz="1400" kern="0" dirty="0">
                <a:solidFill>
                  <a:srgbClr val="FFFFFF"/>
                </a:solidFill>
              </a:rPr>
              <a:t>1) Sign-Up for Claude.ai (Free)</a:t>
            </a:r>
            <a:br>
              <a:rPr lang="en-US" sz="1400" kern="0" dirty="0">
                <a:solidFill>
                  <a:srgbClr val="FFFFFF"/>
                </a:solidFill>
              </a:rPr>
            </a:br>
            <a:r>
              <a:rPr lang="en-US" sz="1400" kern="0" dirty="0">
                <a:solidFill>
                  <a:srgbClr val="FFFFFF"/>
                </a:solidFill>
              </a:rPr>
              <a:t>2) Review Links</a:t>
            </a:r>
            <a:br>
              <a:rPr lang="en-US" sz="1400" kern="0" dirty="0">
                <a:solidFill>
                  <a:srgbClr val="FFFFFF"/>
                </a:solidFill>
              </a:rPr>
            </a:br>
            <a:r>
              <a:rPr lang="en-US" sz="1400" kern="0" dirty="0">
                <a:solidFill>
                  <a:srgbClr val="FFFFFF"/>
                </a:solidFill>
              </a:rPr>
              <a:t>3) To Customize: Press Customize Button</a:t>
            </a:r>
            <a:br>
              <a:rPr lang="en-US" sz="1400" kern="0" dirty="0">
                <a:solidFill>
                  <a:srgbClr val="FFFFFF"/>
                </a:solidFill>
              </a:rPr>
            </a:br>
            <a:r>
              <a:rPr lang="en-US" sz="1400" kern="0" dirty="0">
                <a:solidFill>
                  <a:srgbClr val="FFFFFF"/>
                </a:solidFill>
              </a:rPr>
              <a:t>a) Upload Data (Spreadsheet/Excel or Other) or</a:t>
            </a:r>
            <a:br>
              <a:rPr lang="en-US" sz="1400" kern="0" dirty="0">
                <a:solidFill>
                  <a:srgbClr val="FFFFFF"/>
                </a:solidFill>
              </a:rPr>
            </a:br>
            <a:r>
              <a:rPr lang="en-US" sz="1400" kern="0" dirty="0">
                <a:solidFill>
                  <a:srgbClr val="FFFFFF"/>
                </a:solidFill>
              </a:rPr>
              <a:t>b) Ask Claude to Perform Deep Research</a:t>
            </a:r>
            <a:br>
              <a:rPr lang="en-US" sz="1400" kern="0" dirty="0">
                <a:solidFill>
                  <a:srgbClr val="FFFFFF"/>
                </a:solidFill>
              </a:rPr>
            </a:br>
            <a:r>
              <a:rPr lang="en-US" sz="1400" kern="0" dirty="0">
                <a:solidFill>
                  <a:srgbClr val="FFFFFF"/>
                </a:solidFill>
              </a:rPr>
              <a:t>c) Ask Claude to Search and Find Data</a:t>
            </a:r>
            <a:br>
              <a:rPr lang="en-US" sz="1400" kern="0" dirty="0">
                <a:solidFill>
                  <a:srgbClr val="FFFFFF"/>
                </a:solidFill>
              </a:rPr>
            </a:br>
            <a:r>
              <a:rPr lang="en-US" sz="1400" kern="0" dirty="0">
                <a:solidFill>
                  <a:srgbClr val="FFFFFF"/>
                </a:solidFill>
              </a:rPr>
              <a:t>d) Customize app to your specifications</a:t>
            </a:r>
            <a:br>
              <a:rPr lang="en-US" sz="1400" kern="0" dirty="0">
                <a:solidFill>
                  <a:srgbClr val="FFFFFF"/>
                </a:solidFill>
              </a:rPr>
            </a:br>
            <a:r>
              <a:rPr lang="en-US" sz="1400" kern="0" dirty="0">
                <a:solidFill>
                  <a:srgbClr val="FFFFFF"/>
                </a:solidFill>
              </a:rPr>
              <a:t>e) Send me a quick note with the link if you do anything impressive raymondu@ucr.edu  </a:t>
            </a:r>
            <a:br>
              <a:rPr lang="en-US" sz="1400" kern="0" dirty="0">
                <a:solidFill>
                  <a:srgbClr val="FFFFFF"/>
                </a:solidFill>
              </a:rPr>
            </a:br>
            <a:r>
              <a:rPr lang="en-US" sz="1400" kern="0" dirty="0">
                <a:solidFill>
                  <a:srgbClr val="FFFFFF"/>
                </a:solidFill>
              </a:rPr>
              <a:t>f) for educational/non-commercial use only</a:t>
            </a:r>
            <a:br>
              <a:rPr lang="en-US" sz="1400" kern="0" dirty="0">
                <a:solidFill>
                  <a:srgbClr val="FFFFFF"/>
                </a:solidFill>
              </a:rPr>
            </a:br>
            <a:endParaRPr lang="en-US" sz="1400" kern="0" dirty="0">
              <a:solidFill>
                <a:srgbClr val="FFFFFF"/>
              </a:solidFill>
            </a:endParaRPr>
          </a:p>
        </p:txBody>
      </p:sp>
      <p:sp>
        <p:nvSpPr>
          <p:cNvPr id="4" name="Text Placeholder 3">
            <a:extLst>
              <a:ext uri="{FF2B5EF4-FFF2-40B4-BE49-F238E27FC236}">
                <a16:creationId xmlns:a16="http://schemas.microsoft.com/office/drawing/2014/main" id="{73510D44-9A79-443E-A2C9-139DFE479F2E}"/>
              </a:ext>
            </a:extLst>
          </p:cNvPr>
          <p:cNvSpPr>
            <a:spLocks noGrp="1"/>
          </p:cNvSpPr>
          <p:nvPr>
            <p:ph type="body" idx="2"/>
          </p:nvPr>
        </p:nvSpPr>
        <p:spPr/>
        <p:txBody>
          <a:bodyPr/>
          <a:lstStyle/>
          <a:p>
            <a:endParaRPr lang="en-US" dirty="0"/>
          </a:p>
        </p:txBody>
      </p:sp>
    </p:spTree>
    <p:extLst>
      <p:ext uri="{BB962C8B-B14F-4D97-AF65-F5344CB8AC3E}">
        <p14:creationId xmlns:p14="http://schemas.microsoft.com/office/powerpoint/2010/main" val="3260388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9"/>
          <p:cNvSpPr txBox="1">
            <a:spLocks noGrp="1"/>
          </p:cNvSpPr>
          <p:nvPr>
            <p:ph type="subTitle" idx="1"/>
          </p:nvPr>
        </p:nvSpPr>
        <p:spPr>
          <a:xfrm>
            <a:off x="525419" y="135516"/>
            <a:ext cx="5855716" cy="715600"/>
          </a:xfrm>
          <a:prstGeom prst="rect">
            <a:avLst/>
          </a:prstGeom>
        </p:spPr>
        <p:txBody>
          <a:bodyPr spcFirstLastPara="1" wrap="square" lIns="121900" tIns="121900" rIns="121900" bIns="121900" anchor="t" anchorCtr="0">
            <a:noAutofit/>
          </a:bodyPr>
          <a:lstStyle/>
          <a:p>
            <a:pPr marL="0" indent="0"/>
            <a:r>
              <a:rPr lang="en-US" sz="2133" b="1" dirty="0">
                <a:solidFill>
                  <a:srgbClr val="000000"/>
                </a:solidFill>
                <a:latin typeface="Arial" panose="020B0604020202020204" pitchFamily="34" charset="0"/>
              </a:rPr>
              <a:t>Customizable AI-Assisted Coding Models</a:t>
            </a:r>
            <a:br>
              <a:rPr lang="en-US" sz="1600" b="1" dirty="0">
                <a:solidFill>
                  <a:srgbClr val="000000"/>
                </a:solidFill>
                <a:latin typeface="Arial" panose="020B0604020202020204" pitchFamily="34" charset="0"/>
              </a:rPr>
            </a:br>
            <a:r>
              <a:rPr lang="en-US" sz="1200" dirty="0">
                <a:solidFill>
                  <a:srgbClr val="000000"/>
                </a:solidFill>
                <a:latin typeface="Arial" panose="020B0604020202020204" pitchFamily="34" charset="0"/>
              </a:rPr>
              <a:t>React, Node, Anthropic Artifacts, Opus/Sonnet AI API</a:t>
            </a:r>
            <a:endParaRPr sz="1200" dirty="0"/>
          </a:p>
        </p:txBody>
      </p:sp>
      <p:sp>
        <p:nvSpPr>
          <p:cNvPr id="41" name="Google Shape;41;p9"/>
          <p:cNvSpPr txBox="1">
            <a:spLocks noGrp="1"/>
          </p:cNvSpPr>
          <p:nvPr>
            <p:ph type="title"/>
          </p:nvPr>
        </p:nvSpPr>
        <p:spPr>
          <a:xfrm>
            <a:off x="1" y="1020113"/>
            <a:ext cx="6482281" cy="808800"/>
          </a:xfrm>
          <a:prstGeom prst="rect">
            <a:avLst/>
          </a:prstGeom>
        </p:spPr>
        <p:txBody>
          <a:bodyPr spcFirstLastPara="1" wrap="square" lIns="121900" tIns="121900" rIns="121900" bIns="121900" anchor="t" anchorCtr="0">
            <a:noAutofit/>
          </a:bodyPr>
          <a:lstStyle/>
          <a:p>
            <a:r>
              <a:rPr lang="en-US" sz="1200" b="0" dirty="0">
                <a:solidFill>
                  <a:srgbClr val="000000"/>
                </a:solidFill>
                <a:latin typeface="Arial" panose="020B0604020202020204" pitchFamily="34" charset="0"/>
                <a:hlinkClick r:id="rId3"/>
              </a:rPr>
              <a:t>AI Literacy Activities and Planning Curriculum Builder Multi-Literacy Curriculum Builder</a:t>
            </a:r>
            <a:r>
              <a:rPr lang="en-US" sz="1200" b="0" dirty="0">
                <a:solidFill>
                  <a:srgbClr val="000000"/>
                </a:solidFill>
                <a:latin typeface="Arial" panose="020B0604020202020204" pitchFamily="34" charset="0"/>
              </a:rPr>
              <a:t>: AI Literacy Education Through Multiple Critical Lenses. (AI API Enabled) August 2025. </a:t>
            </a:r>
            <a:r>
              <a:rPr lang="en-US" sz="1200" b="0" dirty="0">
                <a:solidFill>
                  <a:srgbClr val="000000"/>
                </a:solidFill>
                <a:latin typeface="Arial" panose="020B0604020202020204" pitchFamily="34" charset="0"/>
                <a:hlinkClick r:id="rId4"/>
              </a:rPr>
              <a:t>Further Info</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5"/>
              </a:rPr>
              <a:t>Move 37:The Art of Counterintuitive Discovery</a:t>
            </a:r>
            <a:r>
              <a:rPr lang="en-US" sz="1200" b="0" dirty="0">
                <a:solidFill>
                  <a:srgbClr val="000000"/>
                </a:solidFill>
                <a:latin typeface="Arial" panose="020B0604020202020204" pitchFamily="34" charset="0"/>
              </a:rPr>
              <a:t>. Research Discovery Engine Modeled After Dennis Hassabis AlphaGo Creative AI Methodology. (AI API App) July 2025.</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6"/>
              </a:rPr>
              <a:t>UC Research Starter: University of California AI Powered Brainstorming Application for Research Faculty and Graduate Students. (AI API App) July 2025.</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rPr>
              <a:t>Jungian Psychotherapeutic Therapy App: Individuation. Hillman, von Franz, Jung. (AI API App). July, 2025.</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7"/>
              </a:rPr>
              <a:t>Symph Composer</a:t>
            </a:r>
            <a:r>
              <a:rPr lang="en-US" sz="1200" b="0" dirty="0">
                <a:solidFill>
                  <a:srgbClr val="000000"/>
                </a:solidFill>
                <a:latin typeface="Arial" panose="020B0604020202020204" pitchFamily="34" charset="0"/>
              </a:rPr>
              <a:t>: Note Taking Creative Idea Brainstorming Scratch Pad (Experimental). July 2025.</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8"/>
              </a:rPr>
              <a:t>Bruno Latour AI Literacy Builde</a:t>
            </a:r>
            <a:r>
              <a:rPr lang="en-US" sz="1200" b="0" dirty="0">
                <a:solidFill>
                  <a:srgbClr val="000000"/>
                </a:solidFill>
                <a:latin typeface="Arial" panose="020B0604020202020204" pitchFamily="34" charset="0"/>
              </a:rPr>
              <a:t>r: Based on Latour's Science, Technology and Society Framework. </a:t>
            </a:r>
            <a:r>
              <a:rPr lang="en-US" sz="1200" b="0" dirty="0">
                <a:solidFill>
                  <a:srgbClr val="000000"/>
                </a:solidFill>
                <a:latin typeface="Arial" panose="020B0604020202020204" pitchFamily="34" charset="0"/>
                <a:hlinkClick r:id="rId9"/>
              </a:rPr>
              <a:t>Version 2 (Enhanced, Special Needs, Curriculum Standards</a:t>
            </a:r>
            <a:r>
              <a:rPr lang="en-US" sz="1200" b="0" dirty="0">
                <a:solidFill>
                  <a:srgbClr val="000000"/>
                </a:solidFill>
                <a:latin typeface="Arial" panose="020B0604020202020204" pitchFamily="34" charset="0"/>
              </a:rPr>
              <a:t>. (AI API Enabled) June  2025.</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10"/>
              </a:rPr>
              <a:t>Spartan Amazonia: Mind-Body Training System</a:t>
            </a:r>
            <a:r>
              <a:rPr lang="en-US" sz="1200" b="0" dirty="0">
                <a:solidFill>
                  <a:srgbClr val="000000"/>
                </a:solidFill>
                <a:latin typeface="Arial" panose="020B0604020202020204" pitchFamily="34" charset="0"/>
              </a:rPr>
              <a:t>: Integrating, Movement Mindfulness and Nutrition for Optimal Performance (AI API app). June 2025.</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11"/>
              </a:rPr>
              <a:t>Athena Deep Learning: Computational Creativity for Strategic Business Intelligence</a:t>
            </a:r>
            <a:r>
              <a:rPr lang="en-US" sz="1200" b="0" dirty="0">
                <a:solidFill>
                  <a:srgbClr val="000000"/>
                </a:solidFill>
                <a:latin typeface="Arial" panose="020B0604020202020204" pitchFamily="34" charset="0"/>
              </a:rPr>
              <a:t>. Business App v.11, </a:t>
            </a:r>
            <a:r>
              <a:rPr lang="en-US" sz="1200" b="0" dirty="0">
                <a:solidFill>
                  <a:srgbClr val="000000"/>
                </a:solidFill>
                <a:latin typeface="Arial" panose="020B0604020202020204" pitchFamily="34" charset="0"/>
                <a:hlinkClick r:id="rId12"/>
              </a:rPr>
              <a:t>V.52 </a:t>
            </a:r>
            <a:r>
              <a:rPr lang="en-US" sz="1200" b="0" dirty="0">
                <a:solidFill>
                  <a:srgbClr val="000000"/>
                </a:solidFill>
                <a:latin typeface="Arial" panose="020B0604020202020204" pitchFamily="34" charset="0"/>
              </a:rPr>
              <a:t>Simplified (AI API app). June 2025.</a:t>
            </a:r>
            <a:br>
              <a:rPr lang="en-US" sz="1200" b="0" dirty="0">
                <a:solidFill>
                  <a:srgbClr val="000000"/>
                </a:solidFill>
                <a:latin typeface="Arial" panose="020B0604020202020204" pitchFamily="34" charset="0"/>
              </a:rPr>
            </a:b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13"/>
              </a:rPr>
              <a:t>Research Insights Architect: PRISMA Systematic Review Framework App</a:t>
            </a:r>
            <a:r>
              <a:rPr lang="en-US" sz="1200" b="0" dirty="0">
                <a:solidFill>
                  <a:srgbClr val="000000"/>
                </a:solidFill>
                <a:latin typeface="Arial" panose="020B0604020202020204" pitchFamily="34" charset="0"/>
              </a:rPr>
              <a:t>. June 2025.</a:t>
            </a:r>
            <a:br>
              <a:rPr lang="en-US" sz="1200" b="0" dirty="0">
                <a:solidFill>
                  <a:srgbClr val="000000"/>
                </a:solidFill>
                <a:latin typeface="Arial" panose="020B0604020202020204" pitchFamily="34" charset="0"/>
              </a:rPr>
            </a:br>
            <a:r>
              <a:rPr lang="en-US" sz="1200" b="0" dirty="0">
                <a:solidFill>
                  <a:srgbClr val="000000"/>
                </a:solidFill>
                <a:latin typeface="Arial" panose="020B0604020202020204" pitchFamily="34" charset="0"/>
                <a:hlinkClick r:id="rId14"/>
              </a:rPr>
              <a:t>Urban Spartan: Men's Health Ap</a:t>
            </a:r>
            <a:r>
              <a:rPr lang="en-US" sz="1200" b="0" dirty="0">
                <a:solidFill>
                  <a:srgbClr val="000000"/>
                </a:solidFill>
                <a:latin typeface="Arial" panose="020B0604020202020204" pitchFamily="34" charset="0"/>
              </a:rPr>
              <a:t>p. May 2025.</a:t>
            </a:r>
            <a:br>
              <a:rPr lang="en-US" sz="1200" b="0" dirty="0">
                <a:solidFill>
                  <a:srgbClr val="000000"/>
                </a:solidFill>
                <a:latin typeface="Arial" panose="020B0604020202020204" pitchFamily="34" charset="0"/>
              </a:rPr>
            </a:br>
            <a:endParaRPr sz="1200"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88491" y="6223821"/>
            <a:ext cx="9311148" cy="63418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 name="Text Placeholder 3">
            <a:extLst>
              <a:ext uri="{FF2B5EF4-FFF2-40B4-BE49-F238E27FC236}">
                <a16:creationId xmlns:a16="http://schemas.microsoft.com/office/drawing/2014/main" id="{4539D464-5482-477D-8013-5C72075028E7}"/>
              </a:ext>
            </a:extLst>
          </p:cNvPr>
          <p:cNvSpPr>
            <a:spLocks noGrp="1"/>
          </p:cNvSpPr>
          <p:nvPr>
            <p:ph type="body" idx="2"/>
          </p:nvPr>
        </p:nvSpPr>
        <p:spPr/>
        <p:txBody>
          <a:bodyPr/>
          <a:lstStyle/>
          <a:p>
            <a:endParaRPr lang="en-US" dirty="0"/>
          </a:p>
        </p:txBody>
      </p:sp>
    </p:spTree>
    <p:extLst>
      <p:ext uri="{BB962C8B-B14F-4D97-AF65-F5344CB8AC3E}">
        <p14:creationId xmlns:p14="http://schemas.microsoft.com/office/powerpoint/2010/main" val="32843494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C5C90014-7AEA-49E7-8A77-73C0FD5CE50A}"/>
              </a:ext>
            </a:extLst>
          </p:cNvPr>
          <p:cNvSpPr/>
          <p:nvPr/>
        </p:nvSpPr>
        <p:spPr>
          <a:xfrm>
            <a:off x="88491" y="6223821"/>
            <a:ext cx="9311148" cy="63418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 name="Title 3">
            <a:extLst>
              <a:ext uri="{FF2B5EF4-FFF2-40B4-BE49-F238E27FC236}">
                <a16:creationId xmlns:a16="http://schemas.microsoft.com/office/drawing/2014/main" id="{66FFAA6D-1E5D-4167-97D1-5385EC99C54A}"/>
              </a:ext>
            </a:extLst>
          </p:cNvPr>
          <p:cNvSpPr>
            <a:spLocks noGrp="1"/>
          </p:cNvSpPr>
          <p:nvPr>
            <p:ph type="title"/>
          </p:nvPr>
        </p:nvSpPr>
        <p:spPr>
          <a:xfrm>
            <a:off x="395936" y="0"/>
            <a:ext cx="6358825" cy="808800"/>
          </a:xfrm>
        </p:spPr>
        <p:txBody>
          <a:bodyPr>
            <a:normAutofit fontScale="90000"/>
          </a:bodyPr>
          <a:lstStyle/>
          <a:p>
            <a:r>
              <a:rPr lang="en-US" dirty="0"/>
              <a:t>Further Sources, Guides and Background</a:t>
            </a:r>
          </a:p>
        </p:txBody>
      </p:sp>
      <p:sp>
        <p:nvSpPr>
          <p:cNvPr id="6" name="Subtitle 5">
            <a:extLst>
              <a:ext uri="{FF2B5EF4-FFF2-40B4-BE49-F238E27FC236}">
                <a16:creationId xmlns:a16="http://schemas.microsoft.com/office/drawing/2014/main" id="{5F6F32DB-6F9D-4852-A523-9D3841143F68}"/>
              </a:ext>
            </a:extLst>
          </p:cNvPr>
          <p:cNvSpPr>
            <a:spLocks noGrp="1"/>
          </p:cNvSpPr>
          <p:nvPr>
            <p:ph type="subTitle" idx="1"/>
          </p:nvPr>
        </p:nvSpPr>
        <p:spPr>
          <a:xfrm>
            <a:off x="159961" y="1251616"/>
            <a:ext cx="5798387" cy="5606384"/>
          </a:xfrm>
        </p:spPr>
        <p:txBody>
          <a:bodyPr>
            <a:normAutofit fontScale="77500" lnSpcReduction="20000"/>
          </a:bodyPr>
          <a:lstStyle/>
          <a:p>
            <a:r>
              <a:rPr lang="en-US" sz="1333" dirty="0"/>
              <a:t>AI Coding Tools Quick Comparison and Beginner’s Guide</a:t>
            </a:r>
          </a:p>
          <a:p>
            <a:r>
              <a:rPr lang="en-US" sz="1333" dirty="0">
                <a:hlinkClick r:id="rId3"/>
              </a:rPr>
              <a:t>https://www.linkedin.com/pulse/ai-coding-tools-quick-comparison-guide-2025-raymond-uzwyshyn-ph-d--nuyuc/</a:t>
            </a:r>
            <a:endParaRPr lang="en-US" sz="1333" dirty="0"/>
          </a:p>
          <a:p>
            <a:endParaRPr lang="en-US" sz="1333" dirty="0"/>
          </a:p>
          <a:p>
            <a:r>
              <a:rPr lang="en-US" sz="1333" dirty="0"/>
              <a:t>The Rise of AI Application Engineers</a:t>
            </a:r>
          </a:p>
          <a:p>
            <a:r>
              <a:rPr lang="en-US" sz="1333" dirty="0">
                <a:hlinkClick r:id="rId4"/>
              </a:rPr>
              <a:t>https://www.linkedin.com/posts/rayuzwyshyn_vibecoding-aiapplicationengineer-aiprogramming-activity-7349146084201373701-Lxla/</a:t>
            </a:r>
            <a:r>
              <a:rPr lang="en-US" sz="1333" dirty="0"/>
              <a:t> </a:t>
            </a:r>
          </a:p>
          <a:p>
            <a:endParaRPr lang="en-US" sz="1333" dirty="0"/>
          </a:p>
          <a:p>
            <a:r>
              <a:rPr lang="en-US" sz="1333" dirty="0"/>
              <a:t>Vibe Coding Cursor + Sonnet For Next Level AI Coding</a:t>
            </a:r>
          </a:p>
          <a:p>
            <a:r>
              <a:rPr lang="en-US" sz="1333" dirty="0">
                <a:hlinkClick r:id="rId5"/>
              </a:rPr>
              <a:t>https://www.linkedin.com/posts/rayuzwyshyn_cursor-claudesonnet4-claudeopus4-activity-7338241601997107200-cWOJ/</a:t>
            </a:r>
            <a:endParaRPr lang="en-US" sz="1333" dirty="0"/>
          </a:p>
          <a:p>
            <a:endParaRPr lang="en-US" sz="1333" dirty="0"/>
          </a:p>
          <a:p>
            <a:r>
              <a:rPr lang="en-US" sz="1333" dirty="0"/>
              <a:t>AI Code Composers</a:t>
            </a:r>
          </a:p>
          <a:p>
            <a:r>
              <a:rPr lang="en-US" sz="1333" dirty="0">
                <a:hlinkClick r:id="rId6"/>
              </a:rPr>
              <a:t>https://www.linkedin.com/posts/rayuzwyshyn_ai-code-composers-the-next-frontier-in-activity-7259711548049285120-KFn4/</a:t>
            </a:r>
            <a:endParaRPr lang="en-US" sz="1333" dirty="0"/>
          </a:p>
          <a:p>
            <a:endParaRPr lang="en-US" sz="1333" dirty="0"/>
          </a:p>
          <a:p>
            <a:r>
              <a:rPr lang="en-US" sz="1333" dirty="0"/>
              <a:t>Interdisciplinary Thinking for AI</a:t>
            </a:r>
          </a:p>
          <a:p>
            <a:r>
              <a:rPr lang="en-US" sz="1333" dirty="0">
                <a:hlinkClick r:id="rId7"/>
              </a:rPr>
              <a:t>https://www.linkedin.com/pulse/interdisciplinary-thinking-era-ai-raymond-uzwyshyn-ph-d--yodqc/</a:t>
            </a:r>
            <a:endParaRPr lang="en-US" sz="1333" dirty="0"/>
          </a:p>
          <a:p>
            <a:endParaRPr lang="en-US" sz="1333" dirty="0"/>
          </a:p>
          <a:p>
            <a:r>
              <a:rPr lang="en-US" sz="1333" dirty="0"/>
              <a:t>AI/Ph.D. Level Research Collaboration</a:t>
            </a:r>
          </a:p>
          <a:p>
            <a:r>
              <a:rPr lang="en-US" sz="1333" dirty="0">
                <a:hlinkClick r:id="rId7"/>
              </a:rPr>
              <a:t>https://www.linkedin.com/pulse/interdisciplinary-thinking-era-ai-raymond-uzwyshyn-ph-d--yodqc/</a:t>
            </a:r>
            <a:r>
              <a:rPr lang="en-US" sz="1333" dirty="0"/>
              <a:t>  </a:t>
            </a:r>
          </a:p>
          <a:p>
            <a:endParaRPr lang="en-US" sz="1333" dirty="0"/>
          </a:p>
          <a:p>
            <a:r>
              <a:rPr lang="en-US" sz="1333" dirty="0"/>
              <a:t>Human-AI Ph.D. Level Co-Intelligence</a:t>
            </a:r>
          </a:p>
          <a:p>
            <a:r>
              <a:rPr lang="en-US" sz="1333" dirty="0">
                <a:hlinkClick r:id="rId8"/>
              </a:rPr>
              <a:t>https://www.linkedin.com/pulse/humanai-phd-level-co-intelligence-2025-2035-roadmaps-uzwyshyn-ph-d--n1h3c/</a:t>
            </a:r>
            <a:endParaRPr lang="en-US" sz="1333" dirty="0"/>
          </a:p>
          <a:p>
            <a:endParaRPr lang="en-US" sz="1333" dirty="0"/>
          </a:p>
          <a:p>
            <a:r>
              <a:rPr lang="en-US" sz="1333" dirty="0"/>
              <a:t>New Models for Human-AI Co-Intelligence</a:t>
            </a:r>
          </a:p>
          <a:p>
            <a:r>
              <a:rPr lang="en-US" sz="1333" dirty="0">
                <a:hlinkClick r:id="rId9"/>
              </a:rPr>
              <a:t>https://www.linkedin.com/pulse/co-intelligence-entangled-partnerships-modles-raymond-uzwyshyn-ph-d--5mgmc/</a:t>
            </a:r>
            <a:r>
              <a:rPr lang="en-US" sz="1333" dirty="0"/>
              <a:t> </a:t>
            </a:r>
          </a:p>
          <a:p>
            <a:endParaRPr lang="en-US" sz="1333" dirty="0"/>
          </a:p>
          <a:p>
            <a:r>
              <a:rPr lang="en-US" sz="1333" dirty="0"/>
              <a:t>Topology of Collective Intelligence</a:t>
            </a:r>
          </a:p>
          <a:p>
            <a:r>
              <a:rPr lang="en-US" sz="1333" dirty="0">
                <a:hlinkClick r:id="rId10"/>
              </a:rPr>
              <a:t>https://www.linkedin.com/pulse/nodes-dream-mapping-emerging-topology-human-ai-raymond-uzwyshyn-ph-d--wfdwc/?trackingId=HD0kC1o4S06cH2qZktB3Ig%3D%3D</a:t>
            </a:r>
            <a:r>
              <a:rPr lang="en-US" sz="1333" dirty="0"/>
              <a:t>  </a:t>
            </a:r>
          </a:p>
          <a:p>
            <a:endParaRPr lang="en-US" sz="1333" dirty="0"/>
          </a:p>
          <a:p>
            <a:r>
              <a:rPr lang="en-US" sz="1333" dirty="0"/>
              <a:t>Discovery, AI and Academic Research</a:t>
            </a:r>
          </a:p>
          <a:p>
            <a:r>
              <a:rPr lang="en-US" sz="1333" dirty="0">
                <a:hlinkClick r:id="rId11"/>
              </a:rPr>
              <a:t>https://www.linkedin.com/pulse/deep-seek-demis-benchmarking-r1-comparative-paper-ai-uzwyshyn-ph-d--588ic</a:t>
            </a:r>
            <a:endParaRPr lang="en-US" sz="1333" dirty="0"/>
          </a:p>
          <a:p>
            <a:endParaRPr lang="en-US" sz="1333" dirty="0"/>
          </a:p>
          <a:p>
            <a:r>
              <a:rPr lang="en-US" sz="1333" dirty="0"/>
              <a:t>AI and Scientific Knowledge in the 21</a:t>
            </a:r>
            <a:r>
              <a:rPr lang="en-US" sz="1333" baseline="30000" dirty="0"/>
              <a:t>st</a:t>
            </a:r>
            <a:r>
              <a:rPr lang="en-US" sz="1333" dirty="0"/>
              <a:t> Century</a:t>
            </a:r>
          </a:p>
          <a:p>
            <a:r>
              <a:rPr lang="en-US" sz="1333" dirty="0">
                <a:hlinkClick r:id="rId12"/>
              </a:rPr>
              <a:t>https://www.linkedin.com/pulse/invisible-architecture-knowledge-raymond-uzwyshyn-ph-d--m8mrc</a:t>
            </a:r>
            <a:r>
              <a:rPr lang="en-US" sz="1333" dirty="0"/>
              <a:t>  </a:t>
            </a:r>
          </a:p>
          <a:p>
            <a:endParaRPr lang="en-US" sz="1333" dirty="0"/>
          </a:p>
          <a:p>
            <a:r>
              <a:rPr lang="en-US" sz="1333" dirty="0"/>
              <a:t>Multimodality, Humanoid Robots and ASI</a:t>
            </a:r>
          </a:p>
          <a:p>
            <a:r>
              <a:rPr lang="en-US" sz="1333" dirty="0">
                <a:hlinkClick r:id="rId13"/>
              </a:rPr>
              <a:t>https://www.linkedin.com/pulse/humanoid-robots-multimodality-path-towards-raymond-uzwyshyn-ph-d--jgifc</a:t>
            </a:r>
            <a:r>
              <a:rPr lang="en-US" sz="1333" dirty="0"/>
              <a:t> </a:t>
            </a:r>
          </a:p>
          <a:p>
            <a:endParaRPr lang="en-US" sz="1333" dirty="0"/>
          </a:p>
          <a:p>
            <a:endParaRPr lang="en-US" sz="1333" dirty="0"/>
          </a:p>
          <a:p>
            <a:endParaRPr lang="en-US" sz="1333" dirty="0"/>
          </a:p>
          <a:p>
            <a:endParaRPr lang="en-US" sz="1333" dirty="0"/>
          </a:p>
          <a:p>
            <a:endParaRPr lang="en-US" sz="1333" dirty="0"/>
          </a:p>
          <a:p>
            <a:endParaRPr lang="en-US" sz="1333" dirty="0"/>
          </a:p>
        </p:txBody>
      </p:sp>
    </p:spTree>
    <p:extLst>
      <p:ext uri="{BB962C8B-B14F-4D97-AF65-F5344CB8AC3E}">
        <p14:creationId xmlns:p14="http://schemas.microsoft.com/office/powerpoint/2010/main" val="38358615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7777600" y="4050890"/>
            <a:ext cx="4414401" cy="2454220"/>
          </a:xfrm>
          <a:prstGeom prst="rect">
            <a:avLst/>
          </a:prstGeom>
        </p:spPr>
        <p:txBody>
          <a:bodyPr spcFirstLastPara="1" wrap="square" lIns="121900" tIns="121900" rIns="121900" bIns="121900" anchor="ctr" anchorCtr="0">
            <a:normAutofit/>
          </a:bodyPr>
          <a:lstStyle/>
          <a:p>
            <a:pPr marL="0" indent="0">
              <a:spcAft>
                <a:spcPts val="1600"/>
              </a:spcAft>
              <a:buNone/>
            </a:pPr>
            <a:r>
              <a:rPr lang="en-US" sz="1400" b="1" dirty="0"/>
              <a:t>Ray Uzwyshyn, Ph.D.  MBA MLIS</a:t>
            </a:r>
            <a:br>
              <a:rPr lang="en-US" sz="1400" dirty="0"/>
            </a:br>
            <a:r>
              <a:rPr lang="en-US" sz="1400" dirty="0"/>
              <a:t>Acting AUL for Research  &amp; Technology Services</a:t>
            </a:r>
            <a:br>
              <a:rPr lang="en-US" sz="1400" dirty="0"/>
            </a:br>
            <a:r>
              <a:rPr lang="en-US" sz="1400" dirty="0"/>
              <a:t>University of California, Riverside Libraries, </a:t>
            </a:r>
            <a:r>
              <a:rPr lang="en-US" sz="1400" dirty="0">
                <a:hlinkClick r:id="rId3"/>
              </a:rPr>
              <a:t>raymondu@ucr.edu</a:t>
            </a:r>
            <a:r>
              <a:rPr lang="en-US" sz="1400" dirty="0"/>
              <a:t>   </a:t>
            </a:r>
            <a:br>
              <a:rPr lang="en-US" sz="1400" dirty="0"/>
            </a:br>
            <a:r>
              <a:rPr lang="en-US" sz="1400" dirty="0">
                <a:hlinkClick r:id="rId4"/>
              </a:rPr>
              <a:t>https://www.linkedin.com/in/rayuzwyshyn/</a:t>
            </a:r>
            <a:r>
              <a:rPr lang="en-US" sz="1400" dirty="0"/>
              <a:t> </a:t>
            </a:r>
            <a:br>
              <a:rPr lang="en-US" sz="1400" dirty="0"/>
            </a:br>
            <a:r>
              <a:rPr lang="en-US" sz="1400" dirty="0">
                <a:hlinkClick r:id="rId5"/>
              </a:rPr>
              <a:t>https://rayuzwyshyn.net</a:t>
            </a:r>
            <a:r>
              <a:rPr lang="en-US" sz="1400" dirty="0"/>
              <a:t>  </a:t>
            </a:r>
          </a:p>
        </p:txBody>
      </p:sp>
      <p:sp>
        <p:nvSpPr>
          <p:cNvPr id="40" name="Google Shape;40;p9"/>
          <p:cNvSpPr txBox="1">
            <a:spLocks noGrp="1"/>
          </p:cNvSpPr>
          <p:nvPr>
            <p:ph type="subTitle" idx="1"/>
          </p:nvPr>
        </p:nvSpPr>
        <p:spPr>
          <a:xfrm>
            <a:off x="702399" y="2033143"/>
            <a:ext cx="5855716" cy="715600"/>
          </a:xfrm>
          <a:prstGeom prst="rect">
            <a:avLst/>
          </a:prstGeom>
        </p:spPr>
        <p:txBody>
          <a:bodyPr spcFirstLastPara="1" wrap="square" lIns="121900" tIns="121900" rIns="121900" bIns="121900" anchor="t" anchorCtr="0">
            <a:noAutofit/>
          </a:bodyPr>
          <a:lstStyle/>
          <a:p>
            <a:pPr marL="0" indent="0"/>
            <a:r>
              <a:rPr lang="en-US" sz="3733" dirty="0"/>
              <a:t>Thank you for Attending!</a:t>
            </a:r>
            <a:endParaRPr sz="3733" dirty="0"/>
          </a:p>
        </p:txBody>
      </p:sp>
      <p:sp>
        <p:nvSpPr>
          <p:cNvPr id="41" name="Google Shape;41;p9"/>
          <p:cNvSpPr txBox="1">
            <a:spLocks noGrp="1"/>
          </p:cNvSpPr>
          <p:nvPr>
            <p:ph type="title"/>
          </p:nvPr>
        </p:nvSpPr>
        <p:spPr>
          <a:xfrm>
            <a:off x="346773" y="3505381"/>
            <a:ext cx="5393600" cy="808800"/>
          </a:xfrm>
          <a:prstGeom prst="rect">
            <a:avLst/>
          </a:prstGeom>
        </p:spPr>
        <p:txBody>
          <a:bodyPr spcFirstLastPara="1" wrap="square" lIns="121900" tIns="121900" rIns="121900" bIns="121900" anchor="t" anchorCtr="0">
            <a:normAutofit/>
          </a:bodyPr>
          <a:lstStyle/>
          <a:p>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88491" y="6223821"/>
            <a:ext cx="9311148" cy="634180"/>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Tree>
    <p:extLst>
      <p:ext uri="{BB962C8B-B14F-4D97-AF65-F5344CB8AC3E}">
        <p14:creationId xmlns:p14="http://schemas.microsoft.com/office/powerpoint/2010/main" val="2540718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Image 0" descr="https://kimi-img.moonshot.cn/pub/slides/slides_tmpl/image/25-08-27-19:59:00-d2nf6118bjvh7rlj0060.jpeg"/>
          <p:cNvPicPr>
            <a:picLocks noChangeAspect="1"/>
          </p:cNvPicPr>
          <p:nvPr/>
        </p:nvPicPr>
        <p:blipFill>
          <a:blip r:embed="rId3"/>
          <a:srcRect/>
          <a:stretch/>
        </p:blipFill>
        <p:spPr>
          <a:xfrm>
            <a:off x="0" y="0"/>
            <a:ext cx="12201772" cy="6863497"/>
          </a:xfrm>
          <a:prstGeom prst="rect">
            <a:avLst/>
          </a:prstGeom>
        </p:spPr>
      </p:pic>
      <p:sp>
        <p:nvSpPr>
          <p:cNvPr id="3" name="Text 0"/>
          <p:cNvSpPr/>
          <p:nvPr/>
        </p:nvSpPr>
        <p:spPr>
          <a:xfrm>
            <a:off x="5680324" y="3429000"/>
            <a:ext cx="6003310" cy="1200329"/>
          </a:xfrm>
          <a:prstGeom prst="rect">
            <a:avLst/>
          </a:prstGeom>
          <a:noFill/>
          <a:ln/>
        </p:spPr>
        <p:txBody>
          <a:bodyPr wrap="square" lIns="91440" tIns="45720" rIns="91440" bIns="45720" rtlCol="0" anchor="t">
            <a:spAutoFit/>
          </a:bodyPr>
          <a:lstStyle/>
          <a:p>
            <a:pPr>
              <a:lnSpc>
                <a:spcPct val="100000"/>
              </a:lnSpc>
            </a:pPr>
            <a:r>
              <a:rPr lang="en-US" sz="3600" b="1" dirty="0">
                <a:solidFill>
                  <a:srgbClr val="000000"/>
                </a:solidFill>
                <a:latin typeface="Arial" panose="020B0604020202020204" pitchFamily="34" charset="0"/>
                <a:ea typeface="Calibri" panose="020F0502020204030204" pitchFamily="34" charset="0"/>
                <a:cs typeface="Arial" panose="020B0604020202020204" pitchFamily="34" charset="0"/>
              </a:rPr>
              <a:t>Development Methodology</a:t>
            </a:r>
            <a:endParaRPr lang="en-US" sz="1600" dirty="0">
              <a:latin typeface="Arial" panose="020B0604020202020204" pitchFamily="34" charset="0"/>
            </a:endParaRPr>
          </a:p>
        </p:txBody>
      </p:sp>
      <p:sp>
        <p:nvSpPr>
          <p:cNvPr id="4" name="Text 1"/>
          <p:cNvSpPr/>
          <p:nvPr/>
        </p:nvSpPr>
        <p:spPr>
          <a:xfrm>
            <a:off x="5680324" y="2117249"/>
            <a:ext cx="6762322" cy="1200329"/>
          </a:xfrm>
          <a:prstGeom prst="rect">
            <a:avLst/>
          </a:prstGeom>
          <a:noFill/>
          <a:ln/>
        </p:spPr>
        <p:txBody>
          <a:bodyPr wrap="square" lIns="91440" tIns="45720" rIns="91440" bIns="45720" rtlCol="0" anchor="t">
            <a:spAutoFit/>
          </a:bodyPr>
          <a:lstStyle/>
          <a:p>
            <a:pPr>
              <a:lnSpc>
                <a:spcPct val="100000"/>
              </a:lnSpc>
            </a:pPr>
            <a:r>
              <a:rPr lang="en-US" sz="7200" b="1" dirty="0">
                <a:solidFill>
                  <a:srgbClr val="000000"/>
                </a:solidFill>
                <a:latin typeface="Arial" panose="020B0604020202020204" pitchFamily="34" charset="0"/>
                <a:ea typeface="Calibri" panose="020F0502020204030204" pitchFamily="34" charset="0"/>
                <a:cs typeface="Arial" panose="020B0604020202020204" pitchFamily="34" charset="0"/>
              </a:rPr>
              <a:t>CHAPTER.02</a:t>
            </a:r>
            <a:endParaRPr lang="en-US" sz="1600" dirty="0">
              <a:latin typeface="Arial" panose="020B0604020202020204" pitchFamily="34" charset="0"/>
            </a:endParaRPr>
          </a:p>
        </p:txBody>
      </p:sp>
      <p:sp>
        <p:nvSpPr>
          <p:cNvPr id="5" name="Shape 2"/>
          <p:cNvSpPr/>
          <p:nvPr/>
        </p:nvSpPr>
        <p:spPr>
          <a:xfrm>
            <a:off x="11396133" y="0"/>
            <a:ext cx="575002" cy="762000"/>
          </a:xfrm>
          <a:prstGeom prst="rect">
            <a:avLst/>
          </a:prstGeom>
          <a:solidFill>
            <a:srgbClr val="A20F11"/>
          </a:solidFill>
          <a:ln/>
        </p:spPr>
        <p:txBody>
          <a:bodyPr/>
          <a:lstStyle/>
          <a:p>
            <a:endParaRPr lang="en-US" dirty="0">
              <a:latin typeface="Arial" panose="020B0604020202020204" pitchFamily="34" charset="0"/>
            </a:endParaRPr>
          </a:p>
        </p:txBody>
      </p:sp>
      <p:sp>
        <p:nvSpPr>
          <p:cNvPr id="6" name="Text 3"/>
          <p:cNvSpPr/>
          <p:nvPr/>
        </p:nvSpPr>
        <p:spPr>
          <a:xfrm>
            <a:off x="11396133" y="0"/>
            <a:ext cx="575002" cy="762000"/>
          </a:xfrm>
          <a:prstGeom prst="rect">
            <a:avLst/>
          </a:prstGeom>
          <a:noFill/>
          <a:ln/>
        </p:spPr>
        <p:txBody>
          <a:bodyPr wrap="square" lIns="45720" tIns="91440" rIns="91440" bIns="45720" rtlCol="0" anchor="ctr"/>
          <a:lstStyle/>
          <a:p>
            <a:pPr>
              <a:lnSpc>
                <a:spcPct val="100000"/>
              </a:lnSpc>
            </a:pPr>
            <a:endParaRPr lang="en-US" sz="1600" dirty="0">
              <a:latin typeface="Arial" panose="020B0604020202020204" pitchFamily="34"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08-27-19:58:57-d2nf6098bjvh7rlivvv0.jpeg"/>
          <p:cNvPicPr>
            <a:picLocks noChangeAspect="1"/>
          </p:cNvPicPr>
          <p:nvPr/>
        </p:nvPicPr>
        <p:blipFill>
          <a:blip r:embed="rId3"/>
          <a:stretch>
            <a:fillRect/>
          </a:stretch>
        </p:blipFill>
        <p:spPr>
          <a:xfrm>
            <a:off x="0" y="0"/>
            <a:ext cx="12192000" cy="6858000"/>
          </a:xfrm>
          <a:prstGeom prst="rect">
            <a:avLst/>
          </a:prstGeom>
        </p:spPr>
      </p:pic>
      <p:sp>
        <p:nvSpPr>
          <p:cNvPr id="3" name="Text 0"/>
          <p:cNvSpPr/>
          <p:nvPr/>
        </p:nvSpPr>
        <p:spPr>
          <a:xfrm>
            <a:off x="25400" y="1905000"/>
            <a:ext cx="12141200" cy="508000"/>
          </a:xfrm>
          <a:prstGeom prst="rect">
            <a:avLst/>
          </a:prstGeom>
          <a:noFill/>
          <a:ln/>
        </p:spPr>
        <p:txBody>
          <a:bodyPr wrap="square" lIns="0" tIns="0" rIns="0" bIns="0" rtlCol="0" anchor="ctr"/>
          <a:lstStyle/>
          <a:p>
            <a:pPr algn="ctr">
              <a:lnSpc>
                <a:spcPct val="90000"/>
              </a:lnSpc>
            </a:pPr>
            <a:r>
              <a:rPr lang="en-US" sz="3600" b="1" dirty="0">
                <a:solidFill>
                  <a:srgbClr val="B01F23"/>
                </a:solidFill>
                <a:latin typeface="Arial" panose="020B0604020202020204" pitchFamily="34" charset="0"/>
                <a:ea typeface="Verdana" panose="020B0604030504040204" pitchFamily="34" charset="0"/>
                <a:cs typeface="Noto Sans SC" pitchFamily="34" charset="-120"/>
              </a:rPr>
              <a:t>The AI-Enhanced Development Workflow</a:t>
            </a:r>
            <a:endParaRPr lang="en-US" sz="1600" dirty="0">
              <a:latin typeface="Arial" panose="020B0604020202020204" pitchFamily="34" charset="0"/>
            </a:endParaRPr>
          </a:p>
        </p:txBody>
      </p:sp>
      <p:sp>
        <p:nvSpPr>
          <p:cNvPr id="4" name="Shape 1"/>
          <p:cNvSpPr/>
          <p:nvPr/>
        </p:nvSpPr>
        <p:spPr>
          <a:xfrm>
            <a:off x="254000" y="3911600"/>
            <a:ext cx="11684000" cy="50800"/>
          </a:xfrm>
          <a:custGeom>
            <a:avLst/>
            <a:gdLst/>
            <a:ahLst/>
            <a:cxnLst/>
            <a:rect l="l" t="t" r="r" b="b"/>
            <a:pathLst>
              <a:path w="11684000" h="50800">
                <a:moveTo>
                  <a:pt x="0" y="0"/>
                </a:moveTo>
                <a:lnTo>
                  <a:pt x="11684000" y="0"/>
                </a:lnTo>
                <a:lnTo>
                  <a:pt x="11684000" y="50800"/>
                </a:lnTo>
                <a:lnTo>
                  <a:pt x="0" y="50800"/>
                </a:lnTo>
                <a:lnTo>
                  <a:pt x="0" y="0"/>
                </a:lnTo>
                <a:close/>
              </a:path>
            </a:pathLst>
          </a:custGeom>
          <a:solidFill>
            <a:srgbClr val="C78B3E">
              <a:alpha val="25098"/>
            </a:srgbClr>
          </a:solidFill>
          <a:ln/>
        </p:spPr>
        <p:txBody>
          <a:bodyPr/>
          <a:lstStyle/>
          <a:p>
            <a:endParaRPr lang="en-US" dirty="0">
              <a:latin typeface="Arial" panose="020B0604020202020204" pitchFamily="34" charset="0"/>
            </a:endParaRPr>
          </a:p>
        </p:txBody>
      </p:sp>
      <p:sp>
        <p:nvSpPr>
          <p:cNvPr id="5" name="Shape 2"/>
          <p:cNvSpPr/>
          <p:nvPr/>
        </p:nvSpPr>
        <p:spPr>
          <a:xfrm>
            <a:off x="1511300" y="2921000"/>
            <a:ext cx="914400" cy="914400"/>
          </a:xfrm>
          <a:custGeom>
            <a:avLst/>
            <a:gdLst/>
            <a:ahLst/>
            <a:cxnLst/>
            <a:rect l="l" t="t" r="r" b="b"/>
            <a:pathLst>
              <a:path w="914400" h="914400">
                <a:moveTo>
                  <a:pt x="457200" y="0"/>
                </a:moveTo>
                <a:lnTo>
                  <a:pt x="457200" y="0"/>
                </a:lnTo>
                <a:cubicBezTo>
                  <a:pt x="709536" y="0"/>
                  <a:pt x="914400" y="204864"/>
                  <a:pt x="914400" y="457200"/>
                </a:cubicBezTo>
                <a:lnTo>
                  <a:pt x="914400" y="457200"/>
                </a:lnTo>
                <a:cubicBezTo>
                  <a:pt x="914400" y="709536"/>
                  <a:pt x="709536" y="914400"/>
                  <a:pt x="457200" y="914400"/>
                </a:cubicBezTo>
                <a:lnTo>
                  <a:pt x="457200" y="914400"/>
                </a:lnTo>
                <a:cubicBezTo>
                  <a:pt x="204864" y="914400"/>
                  <a:pt x="0" y="709536"/>
                  <a:pt x="0" y="457200"/>
                </a:cubicBezTo>
                <a:lnTo>
                  <a:pt x="0" y="457200"/>
                </a:lnTo>
                <a:cubicBezTo>
                  <a:pt x="0" y="204864"/>
                  <a:pt x="204864" y="0"/>
                  <a:pt x="457200" y="0"/>
                </a:cubicBezTo>
                <a:close/>
              </a:path>
            </a:pathLst>
          </a:custGeom>
          <a:solidFill>
            <a:srgbClr val="FFFFFF"/>
          </a:solidFill>
          <a:ln w="50800">
            <a:solidFill>
              <a:srgbClr val="C78B3E"/>
            </a:solidFill>
            <a:prstDash val="solid"/>
          </a:ln>
        </p:spPr>
        <p:txBody>
          <a:bodyPr/>
          <a:lstStyle/>
          <a:p>
            <a:endParaRPr lang="en-US" dirty="0">
              <a:latin typeface="Arial" panose="020B0604020202020204" pitchFamily="34" charset="0"/>
            </a:endParaRPr>
          </a:p>
        </p:txBody>
      </p:sp>
      <p:sp>
        <p:nvSpPr>
          <p:cNvPr id="6" name="Shape 3"/>
          <p:cNvSpPr/>
          <p:nvPr/>
        </p:nvSpPr>
        <p:spPr>
          <a:xfrm>
            <a:off x="1790700" y="3200400"/>
            <a:ext cx="457200" cy="457200"/>
          </a:xfrm>
          <a:custGeom>
            <a:avLst/>
            <a:gdLst/>
            <a:ahLst/>
            <a:cxnLst/>
            <a:rect l="l" t="t" r="r" b="b"/>
            <a:pathLst>
              <a:path w="457200" h="457200">
                <a:moveTo>
                  <a:pt x="400050" y="228600"/>
                </a:moveTo>
                <a:cubicBezTo>
                  <a:pt x="400050" y="133974"/>
                  <a:pt x="323226" y="57150"/>
                  <a:pt x="228600" y="57150"/>
                </a:cubicBezTo>
                <a:cubicBezTo>
                  <a:pt x="133974" y="57150"/>
                  <a:pt x="57150" y="133974"/>
                  <a:pt x="57150" y="228600"/>
                </a:cubicBezTo>
                <a:cubicBezTo>
                  <a:pt x="57150" y="323226"/>
                  <a:pt x="133974" y="400050"/>
                  <a:pt x="228600" y="400050"/>
                </a:cubicBezTo>
                <a:cubicBezTo>
                  <a:pt x="323226" y="400050"/>
                  <a:pt x="400050" y="323226"/>
                  <a:pt x="400050" y="228600"/>
                </a:cubicBezTo>
                <a:close/>
                <a:moveTo>
                  <a:pt x="0" y="228600"/>
                </a:moveTo>
                <a:cubicBezTo>
                  <a:pt x="0" y="102432"/>
                  <a:pt x="102432" y="0"/>
                  <a:pt x="228600" y="0"/>
                </a:cubicBezTo>
                <a:cubicBezTo>
                  <a:pt x="354768" y="0"/>
                  <a:pt x="457200" y="102432"/>
                  <a:pt x="457200" y="228600"/>
                </a:cubicBezTo>
                <a:cubicBezTo>
                  <a:pt x="457200" y="354768"/>
                  <a:pt x="354768" y="457200"/>
                  <a:pt x="228600" y="457200"/>
                </a:cubicBezTo>
                <a:cubicBezTo>
                  <a:pt x="102432" y="457200"/>
                  <a:pt x="0" y="354768"/>
                  <a:pt x="0" y="228600"/>
                </a:cubicBezTo>
                <a:close/>
                <a:moveTo>
                  <a:pt x="228600" y="300038"/>
                </a:moveTo>
                <a:cubicBezTo>
                  <a:pt x="268027" y="300038"/>
                  <a:pt x="300038" y="268027"/>
                  <a:pt x="300038" y="228600"/>
                </a:cubicBezTo>
                <a:cubicBezTo>
                  <a:pt x="300038" y="189173"/>
                  <a:pt x="268027" y="157163"/>
                  <a:pt x="228600" y="157163"/>
                </a:cubicBezTo>
                <a:cubicBezTo>
                  <a:pt x="189173" y="157163"/>
                  <a:pt x="157163" y="189173"/>
                  <a:pt x="157163" y="228600"/>
                </a:cubicBezTo>
                <a:cubicBezTo>
                  <a:pt x="157163" y="268027"/>
                  <a:pt x="189173" y="300038"/>
                  <a:pt x="228600" y="300038"/>
                </a:cubicBezTo>
                <a:close/>
                <a:moveTo>
                  <a:pt x="228600" y="100013"/>
                </a:moveTo>
                <a:cubicBezTo>
                  <a:pt x="299569" y="100013"/>
                  <a:pt x="357188" y="157631"/>
                  <a:pt x="357188" y="228600"/>
                </a:cubicBezTo>
                <a:cubicBezTo>
                  <a:pt x="357188" y="299569"/>
                  <a:pt x="299569" y="357188"/>
                  <a:pt x="228600" y="357188"/>
                </a:cubicBezTo>
                <a:cubicBezTo>
                  <a:pt x="157631" y="357188"/>
                  <a:pt x="100013" y="299569"/>
                  <a:pt x="100013" y="228600"/>
                </a:cubicBezTo>
                <a:cubicBezTo>
                  <a:pt x="100013" y="157631"/>
                  <a:pt x="157631" y="100013"/>
                  <a:pt x="228600" y="100013"/>
                </a:cubicBezTo>
                <a:close/>
                <a:moveTo>
                  <a:pt x="200025" y="228600"/>
                </a:moveTo>
                <a:cubicBezTo>
                  <a:pt x="200025" y="212829"/>
                  <a:pt x="212829" y="200025"/>
                  <a:pt x="228600" y="200025"/>
                </a:cubicBezTo>
                <a:cubicBezTo>
                  <a:pt x="244371" y="200025"/>
                  <a:pt x="257175" y="212829"/>
                  <a:pt x="257175" y="228600"/>
                </a:cubicBezTo>
                <a:cubicBezTo>
                  <a:pt x="257175" y="244371"/>
                  <a:pt x="244371" y="257175"/>
                  <a:pt x="228600" y="257175"/>
                </a:cubicBezTo>
                <a:cubicBezTo>
                  <a:pt x="212829" y="257175"/>
                  <a:pt x="200025" y="244371"/>
                  <a:pt x="200025" y="228600"/>
                </a:cubicBezTo>
                <a:close/>
              </a:path>
            </a:pathLst>
          </a:custGeom>
          <a:solidFill>
            <a:srgbClr val="C78B3E"/>
          </a:solidFill>
          <a:ln/>
        </p:spPr>
        <p:txBody>
          <a:bodyPr/>
          <a:lstStyle/>
          <a:p>
            <a:endParaRPr lang="en-US" dirty="0">
              <a:latin typeface="Arial" panose="020B0604020202020204" pitchFamily="34" charset="0"/>
            </a:endParaRPr>
          </a:p>
        </p:txBody>
      </p:sp>
      <p:sp>
        <p:nvSpPr>
          <p:cNvPr id="7" name="Text 4"/>
          <p:cNvSpPr/>
          <p:nvPr/>
        </p:nvSpPr>
        <p:spPr>
          <a:xfrm>
            <a:off x="1079103" y="4089400"/>
            <a:ext cx="18796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1. Define Goals</a:t>
            </a:r>
            <a:endParaRPr lang="en-US" sz="1600" dirty="0">
              <a:latin typeface="Arial" panose="020B0604020202020204" pitchFamily="34" charset="0"/>
            </a:endParaRPr>
          </a:p>
        </p:txBody>
      </p:sp>
      <p:sp>
        <p:nvSpPr>
          <p:cNvPr id="8" name="Text 5"/>
          <p:cNvSpPr/>
          <p:nvPr/>
        </p:nvSpPr>
        <p:spPr>
          <a:xfrm>
            <a:off x="660400" y="4445000"/>
            <a:ext cx="2717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Start with a clear project statement.</a:t>
            </a:r>
            <a:endParaRPr lang="en-US" sz="1600" dirty="0">
              <a:latin typeface="Arial" panose="020B0604020202020204" pitchFamily="34" charset="0"/>
            </a:endParaRPr>
          </a:p>
        </p:txBody>
      </p:sp>
      <p:sp>
        <p:nvSpPr>
          <p:cNvPr id="9" name="Shape 6"/>
          <p:cNvSpPr/>
          <p:nvPr/>
        </p:nvSpPr>
        <p:spPr>
          <a:xfrm>
            <a:off x="4229100" y="2921000"/>
            <a:ext cx="914400" cy="914400"/>
          </a:xfrm>
          <a:custGeom>
            <a:avLst/>
            <a:gdLst/>
            <a:ahLst/>
            <a:cxnLst/>
            <a:rect l="l" t="t" r="r" b="b"/>
            <a:pathLst>
              <a:path w="914400" h="914400">
                <a:moveTo>
                  <a:pt x="457200" y="0"/>
                </a:moveTo>
                <a:lnTo>
                  <a:pt x="457200" y="0"/>
                </a:lnTo>
                <a:cubicBezTo>
                  <a:pt x="709536" y="0"/>
                  <a:pt x="914400" y="204864"/>
                  <a:pt x="914400" y="457200"/>
                </a:cubicBezTo>
                <a:lnTo>
                  <a:pt x="914400" y="457200"/>
                </a:lnTo>
                <a:cubicBezTo>
                  <a:pt x="914400" y="709536"/>
                  <a:pt x="709536" y="914400"/>
                  <a:pt x="457200" y="914400"/>
                </a:cubicBezTo>
                <a:lnTo>
                  <a:pt x="457200" y="914400"/>
                </a:lnTo>
                <a:cubicBezTo>
                  <a:pt x="204864" y="914400"/>
                  <a:pt x="0" y="709536"/>
                  <a:pt x="0" y="457200"/>
                </a:cubicBezTo>
                <a:lnTo>
                  <a:pt x="0" y="457200"/>
                </a:lnTo>
                <a:cubicBezTo>
                  <a:pt x="0" y="204864"/>
                  <a:pt x="204864" y="0"/>
                  <a:pt x="457200" y="0"/>
                </a:cubicBezTo>
                <a:close/>
              </a:path>
            </a:pathLst>
          </a:custGeom>
          <a:solidFill>
            <a:srgbClr val="FFFFFF"/>
          </a:solidFill>
          <a:ln w="50800">
            <a:solidFill>
              <a:srgbClr val="C78B3E"/>
            </a:solidFill>
            <a:prstDash val="solid"/>
          </a:ln>
        </p:spPr>
        <p:txBody>
          <a:bodyPr/>
          <a:lstStyle/>
          <a:p>
            <a:endParaRPr lang="en-US" dirty="0">
              <a:latin typeface="Arial" panose="020B0604020202020204" pitchFamily="34" charset="0"/>
            </a:endParaRPr>
          </a:p>
        </p:txBody>
      </p:sp>
      <p:sp>
        <p:nvSpPr>
          <p:cNvPr id="10" name="Shape 7"/>
          <p:cNvSpPr/>
          <p:nvPr/>
        </p:nvSpPr>
        <p:spPr>
          <a:xfrm>
            <a:off x="4508500" y="3200400"/>
            <a:ext cx="457200" cy="457200"/>
          </a:xfrm>
          <a:custGeom>
            <a:avLst/>
            <a:gdLst/>
            <a:ahLst/>
            <a:cxnLst/>
            <a:rect l="l" t="t" r="r" b="b"/>
            <a:pathLst>
              <a:path w="457200" h="457200">
                <a:moveTo>
                  <a:pt x="119479" y="32415"/>
                </a:moveTo>
                <a:cubicBezTo>
                  <a:pt x="129213" y="39201"/>
                  <a:pt x="131534" y="52596"/>
                  <a:pt x="124748" y="62240"/>
                </a:cubicBezTo>
                <a:lnTo>
                  <a:pt x="74741" y="133677"/>
                </a:lnTo>
                <a:cubicBezTo>
                  <a:pt x="71080" y="138857"/>
                  <a:pt x="65365" y="142161"/>
                  <a:pt x="59025" y="142696"/>
                </a:cubicBezTo>
                <a:cubicBezTo>
                  <a:pt x="52685" y="143232"/>
                  <a:pt x="46434" y="141089"/>
                  <a:pt x="41970" y="136624"/>
                </a:cubicBezTo>
                <a:lnTo>
                  <a:pt x="6251" y="100905"/>
                </a:lnTo>
                <a:cubicBezTo>
                  <a:pt x="-2054" y="92512"/>
                  <a:pt x="-2054" y="78938"/>
                  <a:pt x="6251" y="70545"/>
                </a:cubicBezTo>
                <a:cubicBezTo>
                  <a:pt x="14555" y="62151"/>
                  <a:pt x="28218" y="62240"/>
                  <a:pt x="36612" y="70545"/>
                </a:cubicBezTo>
                <a:lnTo>
                  <a:pt x="54293" y="88225"/>
                </a:lnTo>
                <a:lnTo>
                  <a:pt x="89654" y="37683"/>
                </a:lnTo>
                <a:cubicBezTo>
                  <a:pt x="96441" y="27950"/>
                  <a:pt x="109835" y="25628"/>
                  <a:pt x="119479" y="32415"/>
                </a:cubicBezTo>
                <a:close/>
                <a:moveTo>
                  <a:pt x="119479" y="175290"/>
                </a:moveTo>
                <a:cubicBezTo>
                  <a:pt x="129213" y="182076"/>
                  <a:pt x="131534" y="195471"/>
                  <a:pt x="124748" y="205115"/>
                </a:cubicBezTo>
                <a:lnTo>
                  <a:pt x="74741" y="276552"/>
                </a:lnTo>
                <a:cubicBezTo>
                  <a:pt x="71080" y="281732"/>
                  <a:pt x="65365" y="285036"/>
                  <a:pt x="59025" y="285571"/>
                </a:cubicBezTo>
                <a:cubicBezTo>
                  <a:pt x="52685" y="286107"/>
                  <a:pt x="46434" y="283964"/>
                  <a:pt x="41970" y="279499"/>
                </a:cubicBezTo>
                <a:lnTo>
                  <a:pt x="6251" y="243780"/>
                </a:lnTo>
                <a:cubicBezTo>
                  <a:pt x="-2143" y="235387"/>
                  <a:pt x="-2143" y="221813"/>
                  <a:pt x="6251" y="213509"/>
                </a:cubicBezTo>
                <a:cubicBezTo>
                  <a:pt x="14645" y="205204"/>
                  <a:pt x="28218" y="205115"/>
                  <a:pt x="36522" y="213509"/>
                </a:cubicBezTo>
                <a:lnTo>
                  <a:pt x="54203" y="231190"/>
                </a:lnTo>
                <a:lnTo>
                  <a:pt x="89565" y="180648"/>
                </a:lnTo>
                <a:cubicBezTo>
                  <a:pt x="96351" y="170914"/>
                  <a:pt x="109746" y="168592"/>
                  <a:pt x="119390" y="175379"/>
                </a:cubicBezTo>
                <a:close/>
                <a:moveTo>
                  <a:pt x="200025" y="85725"/>
                </a:moveTo>
                <a:cubicBezTo>
                  <a:pt x="200025" y="69919"/>
                  <a:pt x="212794" y="57150"/>
                  <a:pt x="228600" y="57150"/>
                </a:cubicBezTo>
                <a:lnTo>
                  <a:pt x="428625" y="57150"/>
                </a:lnTo>
                <a:cubicBezTo>
                  <a:pt x="444431" y="57150"/>
                  <a:pt x="457200" y="69919"/>
                  <a:pt x="457200" y="85725"/>
                </a:cubicBezTo>
                <a:cubicBezTo>
                  <a:pt x="457200" y="101531"/>
                  <a:pt x="444431" y="114300"/>
                  <a:pt x="428625" y="114300"/>
                </a:cubicBezTo>
                <a:lnTo>
                  <a:pt x="228600" y="114300"/>
                </a:lnTo>
                <a:cubicBezTo>
                  <a:pt x="212794" y="114300"/>
                  <a:pt x="200025" y="101531"/>
                  <a:pt x="200025" y="85725"/>
                </a:cubicBezTo>
                <a:close/>
                <a:moveTo>
                  <a:pt x="200025" y="228600"/>
                </a:moveTo>
                <a:cubicBezTo>
                  <a:pt x="200025" y="212794"/>
                  <a:pt x="212794" y="200025"/>
                  <a:pt x="228600" y="200025"/>
                </a:cubicBezTo>
                <a:lnTo>
                  <a:pt x="428625" y="200025"/>
                </a:lnTo>
                <a:cubicBezTo>
                  <a:pt x="444431" y="200025"/>
                  <a:pt x="457200" y="212794"/>
                  <a:pt x="457200" y="228600"/>
                </a:cubicBezTo>
                <a:cubicBezTo>
                  <a:pt x="457200" y="244406"/>
                  <a:pt x="444431" y="257175"/>
                  <a:pt x="428625" y="257175"/>
                </a:cubicBezTo>
                <a:lnTo>
                  <a:pt x="228600" y="257175"/>
                </a:lnTo>
                <a:cubicBezTo>
                  <a:pt x="212794" y="257175"/>
                  <a:pt x="200025" y="244406"/>
                  <a:pt x="200025" y="228600"/>
                </a:cubicBezTo>
                <a:close/>
                <a:moveTo>
                  <a:pt x="142875" y="371475"/>
                </a:moveTo>
                <a:cubicBezTo>
                  <a:pt x="142875" y="355669"/>
                  <a:pt x="155644" y="342900"/>
                  <a:pt x="171450" y="342900"/>
                </a:cubicBezTo>
                <a:lnTo>
                  <a:pt x="428625" y="342900"/>
                </a:lnTo>
                <a:cubicBezTo>
                  <a:pt x="444431" y="342900"/>
                  <a:pt x="457200" y="355669"/>
                  <a:pt x="457200" y="371475"/>
                </a:cubicBezTo>
                <a:cubicBezTo>
                  <a:pt x="457200" y="387281"/>
                  <a:pt x="444431" y="400050"/>
                  <a:pt x="428625" y="400050"/>
                </a:cubicBezTo>
                <a:lnTo>
                  <a:pt x="171450" y="400050"/>
                </a:lnTo>
                <a:cubicBezTo>
                  <a:pt x="155644" y="400050"/>
                  <a:pt x="142875" y="387281"/>
                  <a:pt x="142875" y="371475"/>
                </a:cubicBezTo>
                <a:close/>
                <a:moveTo>
                  <a:pt x="57150" y="335756"/>
                </a:moveTo>
                <a:cubicBezTo>
                  <a:pt x="76864" y="335756"/>
                  <a:pt x="92869" y="351761"/>
                  <a:pt x="92869" y="371475"/>
                </a:cubicBezTo>
                <a:cubicBezTo>
                  <a:pt x="92869" y="391189"/>
                  <a:pt x="76864" y="407194"/>
                  <a:pt x="57150" y="407194"/>
                </a:cubicBezTo>
                <a:cubicBezTo>
                  <a:pt x="37436" y="407194"/>
                  <a:pt x="21431" y="391189"/>
                  <a:pt x="21431" y="371475"/>
                </a:cubicBezTo>
                <a:cubicBezTo>
                  <a:pt x="21431" y="351761"/>
                  <a:pt x="37436" y="335756"/>
                  <a:pt x="57150" y="335756"/>
                </a:cubicBezTo>
                <a:close/>
              </a:path>
            </a:pathLst>
          </a:custGeom>
          <a:solidFill>
            <a:srgbClr val="C78B3E"/>
          </a:solidFill>
          <a:ln/>
        </p:spPr>
        <p:txBody>
          <a:bodyPr/>
          <a:lstStyle/>
          <a:p>
            <a:endParaRPr lang="en-US" dirty="0">
              <a:latin typeface="Arial" panose="020B0604020202020204" pitchFamily="34" charset="0"/>
            </a:endParaRPr>
          </a:p>
        </p:txBody>
      </p:sp>
      <p:sp>
        <p:nvSpPr>
          <p:cNvPr id="11" name="Text 8"/>
          <p:cNvSpPr/>
          <p:nvPr/>
        </p:nvSpPr>
        <p:spPr>
          <a:xfrm>
            <a:off x="3911203" y="4089400"/>
            <a:ext cx="16510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2. Plan Steps</a:t>
            </a:r>
            <a:endParaRPr lang="en-US" sz="1600" dirty="0">
              <a:latin typeface="Arial" panose="020B0604020202020204" pitchFamily="34" charset="0"/>
            </a:endParaRPr>
          </a:p>
        </p:txBody>
      </p:sp>
      <p:sp>
        <p:nvSpPr>
          <p:cNvPr id="12" name="Text 9"/>
          <p:cNvSpPr/>
          <p:nvPr/>
        </p:nvSpPr>
        <p:spPr>
          <a:xfrm>
            <a:off x="3378200" y="4445000"/>
            <a:ext cx="2717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Create a step-by-step project plan.</a:t>
            </a:r>
            <a:endParaRPr lang="en-US" sz="1600" dirty="0">
              <a:latin typeface="Arial" panose="020B0604020202020204" pitchFamily="34" charset="0"/>
            </a:endParaRPr>
          </a:p>
        </p:txBody>
      </p:sp>
      <p:sp>
        <p:nvSpPr>
          <p:cNvPr id="13" name="Shape 10"/>
          <p:cNvSpPr/>
          <p:nvPr/>
        </p:nvSpPr>
        <p:spPr>
          <a:xfrm>
            <a:off x="6946900" y="2921000"/>
            <a:ext cx="914400" cy="914400"/>
          </a:xfrm>
          <a:custGeom>
            <a:avLst/>
            <a:gdLst/>
            <a:ahLst/>
            <a:cxnLst/>
            <a:rect l="l" t="t" r="r" b="b"/>
            <a:pathLst>
              <a:path w="914400" h="914400">
                <a:moveTo>
                  <a:pt x="457200" y="0"/>
                </a:moveTo>
                <a:lnTo>
                  <a:pt x="457200" y="0"/>
                </a:lnTo>
                <a:cubicBezTo>
                  <a:pt x="709536" y="0"/>
                  <a:pt x="914400" y="204864"/>
                  <a:pt x="914400" y="457200"/>
                </a:cubicBezTo>
                <a:lnTo>
                  <a:pt x="914400" y="457200"/>
                </a:lnTo>
                <a:cubicBezTo>
                  <a:pt x="914400" y="709536"/>
                  <a:pt x="709536" y="914400"/>
                  <a:pt x="457200" y="914400"/>
                </a:cubicBezTo>
                <a:lnTo>
                  <a:pt x="457200" y="914400"/>
                </a:lnTo>
                <a:cubicBezTo>
                  <a:pt x="204864" y="914400"/>
                  <a:pt x="0" y="709536"/>
                  <a:pt x="0" y="457200"/>
                </a:cubicBezTo>
                <a:lnTo>
                  <a:pt x="0" y="457200"/>
                </a:lnTo>
                <a:cubicBezTo>
                  <a:pt x="0" y="204864"/>
                  <a:pt x="204864" y="0"/>
                  <a:pt x="457200" y="0"/>
                </a:cubicBezTo>
                <a:close/>
              </a:path>
            </a:pathLst>
          </a:custGeom>
          <a:solidFill>
            <a:srgbClr val="FFFFFF"/>
          </a:solidFill>
          <a:ln w="50800">
            <a:solidFill>
              <a:srgbClr val="C78B3E"/>
            </a:solidFill>
            <a:prstDash val="solid"/>
          </a:ln>
        </p:spPr>
        <p:txBody>
          <a:bodyPr/>
          <a:lstStyle/>
          <a:p>
            <a:endParaRPr lang="en-US" dirty="0">
              <a:latin typeface="Arial" panose="020B0604020202020204" pitchFamily="34" charset="0"/>
            </a:endParaRPr>
          </a:p>
        </p:txBody>
      </p:sp>
      <p:sp>
        <p:nvSpPr>
          <p:cNvPr id="14" name="Shape 11"/>
          <p:cNvSpPr/>
          <p:nvPr/>
        </p:nvSpPr>
        <p:spPr>
          <a:xfrm>
            <a:off x="7226300" y="3200400"/>
            <a:ext cx="457200" cy="457200"/>
          </a:xfrm>
          <a:custGeom>
            <a:avLst/>
            <a:gdLst/>
            <a:ahLst/>
            <a:cxnLst/>
            <a:rect l="l" t="t" r="r" b="b"/>
            <a:pathLst>
              <a:path w="457200" h="457200">
                <a:moveTo>
                  <a:pt x="107156" y="50006"/>
                </a:moveTo>
                <a:cubicBezTo>
                  <a:pt x="107156" y="22414"/>
                  <a:pt x="129570" y="0"/>
                  <a:pt x="157163" y="0"/>
                </a:cubicBezTo>
                <a:lnTo>
                  <a:pt x="178594" y="0"/>
                </a:lnTo>
                <a:cubicBezTo>
                  <a:pt x="194399" y="0"/>
                  <a:pt x="207169" y="12769"/>
                  <a:pt x="207169" y="28575"/>
                </a:cubicBezTo>
                <a:lnTo>
                  <a:pt x="207169" y="428625"/>
                </a:lnTo>
                <a:cubicBezTo>
                  <a:pt x="207169" y="444431"/>
                  <a:pt x="194399" y="457200"/>
                  <a:pt x="178594" y="457200"/>
                </a:cubicBezTo>
                <a:lnTo>
                  <a:pt x="150019" y="457200"/>
                </a:lnTo>
                <a:cubicBezTo>
                  <a:pt x="123408" y="457200"/>
                  <a:pt x="100995" y="438983"/>
                  <a:pt x="94655" y="414338"/>
                </a:cubicBezTo>
                <a:cubicBezTo>
                  <a:pt x="94030" y="414338"/>
                  <a:pt x="93494" y="414338"/>
                  <a:pt x="92869" y="414338"/>
                </a:cubicBezTo>
                <a:cubicBezTo>
                  <a:pt x="53400" y="414338"/>
                  <a:pt x="21431" y="382369"/>
                  <a:pt x="21431" y="342900"/>
                </a:cubicBezTo>
                <a:cubicBezTo>
                  <a:pt x="21431" y="326827"/>
                  <a:pt x="26789" y="312003"/>
                  <a:pt x="35719" y="300038"/>
                </a:cubicBezTo>
                <a:cubicBezTo>
                  <a:pt x="18395" y="287000"/>
                  <a:pt x="7144" y="266283"/>
                  <a:pt x="7144" y="242888"/>
                </a:cubicBezTo>
                <a:cubicBezTo>
                  <a:pt x="7144" y="215295"/>
                  <a:pt x="22860" y="191274"/>
                  <a:pt x="45720" y="179397"/>
                </a:cubicBezTo>
                <a:cubicBezTo>
                  <a:pt x="39380" y="168682"/>
                  <a:pt x="35719" y="156180"/>
                  <a:pt x="35719" y="142875"/>
                </a:cubicBezTo>
                <a:cubicBezTo>
                  <a:pt x="35719" y="103406"/>
                  <a:pt x="67687" y="71438"/>
                  <a:pt x="107156" y="71438"/>
                </a:cubicBezTo>
                <a:lnTo>
                  <a:pt x="107156" y="50006"/>
                </a:lnTo>
                <a:close/>
                <a:moveTo>
                  <a:pt x="350044" y="50006"/>
                </a:moveTo>
                <a:lnTo>
                  <a:pt x="350044" y="71438"/>
                </a:lnTo>
                <a:cubicBezTo>
                  <a:pt x="389513" y="71438"/>
                  <a:pt x="421481" y="103406"/>
                  <a:pt x="421481" y="142875"/>
                </a:cubicBezTo>
                <a:cubicBezTo>
                  <a:pt x="421481" y="156270"/>
                  <a:pt x="417820" y="168771"/>
                  <a:pt x="411480" y="179397"/>
                </a:cubicBezTo>
                <a:cubicBezTo>
                  <a:pt x="434429" y="191274"/>
                  <a:pt x="450056" y="215205"/>
                  <a:pt x="450056" y="242888"/>
                </a:cubicBezTo>
                <a:cubicBezTo>
                  <a:pt x="450056" y="266283"/>
                  <a:pt x="438805" y="287000"/>
                  <a:pt x="421481" y="300038"/>
                </a:cubicBezTo>
                <a:cubicBezTo>
                  <a:pt x="430411" y="312003"/>
                  <a:pt x="435769" y="326827"/>
                  <a:pt x="435769" y="342900"/>
                </a:cubicBezTo>
                <a:cubicBezTo>
                  <a:pt x="435769" y="382369"/>
                  <a:pt x="403800" y="414338"/>
                  <a:pt x="364331" y="414338"/>
                </a:cubicBezTo>
                <a:cubicBezTo>
                  <a:pt x="363706" y="414338"/>
                  <a:pt x="363170" y="414338"/>
                  <a:pt x="362545" y="414338"/>
                </a:cubicBezTo>
                <a:cubicBezTo>
                  <a:pt x="356205" y="438983"/>
                  <a:pt x="333792" y="457200"/>
                  <a:pt x="307181" y="457200"/>
                </a:cubicBezTo>
                <a:lnTo>
                  <a:pt x="278606" y="457200"/>
                </a:lnTo>
                <a:cubicBezTo>
                  <a:pt x="262801" y="457200"/>
                  <a:pt x="250031" y="444431"/>
                  <a:pt x="250031" y="428625"/>
                </a:cubicBezTo>
                <a:lnTo>
                  <a:pt x="250031" y="28575"/>
                </a:lnTo>
                <a:cubicBezTo>
                  <a:pt x="250031" y="12769"/>
                  <a:pt x="262801" y="0"/>
                  <a:pt x="278606" y="0"/>
                </a:cubicBezTo>
                <a:lnTo>
                  <a:pt x="300038" y="0"/>
                </a:lnTo>
                <a:cubicBezTo>
                  <a:pt x="327630" y="0"/>
                  <a:pt x="350044" y="22414"/>
                  <a:pt x="350044" y="50006"/>
                </a:cubicBezTo>
                <a:close/>
              </a:path>
            </a:pathLst>
          </a:custGeom>
          <a:solidFill>
            <a:srgbClr val="C78B3E"/>
          </a:solidFill>
          <a:ln/>
        </p:spPr>
        <p:txBody>
          <a:bodyPr/>
          <a:lstStyle/>
          <a:p>
            <a:endParaRPr lang="en-US" dirty="0">
              <a:latin typeface="Arial" panose="020B0604020202020204" pitchFamily="34" charset="0"/>
            </a:endParaRPr>
          </a:p>
        </p:txBody>
      </p:sp>
      <p:sp>
        <p:nvSpPr>
          <p:cNvPr id="15" name="Text 12"/>
          <p:cNvSpPr/>
          <p:nvPr/>
        </p:nvSpPr>
        <p:spPr>
          <a:xfrm>
            <a:off x="6552671" y="4089400"/>
            <a:ext cx="18034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3. AI Research</a:t>
            </a:r>
            <a:endParaRPr lang="en-US" sz="1600" dirty="0">
              <a:latin typeface="Arial" panose="020B0604020202020204" pitchFamily="34" charset="0"/>
            </a:endParaRPr>
          </a:p>
        </p:txBody>
      </p:sp>
      <p:sp>
        <p:nvSpPr>
          <p:cNvPr id="16" name="Text 13"/>
          <p:cNvSpPr/>
          <p:nvPr/>
        </p:nvSpPr>
        <p:spPr>
          <a:xfrm>
            <a:off x="6096000" y="4445000"/>
            <a:ext cx="2717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Use AI for deep research and analysis.</a:t>
            </a:r>
            <a:endParaRPr lang="en-US" sz="1600" dirty="0">
              <a:latin typeface="Arial" panose="020B0604020202020204" pitchFamily="34" charset="0"/>
            </a:endParaRPr>
          </a:p>
        </p:txBody>
      </p:sp>
      <p:sp>
        <p:nvSpPr>
          <p:cNvPr id="17" name="Shape 14"/>
          <p:cNvSpPr/>
          <p:nvPr/>
        </p:nvSpPr>
        <p:spPr>
          <a:xfrm>
            <a:off x="9664700" y="2921000"/>
            <a:ext cx="914400" cy="914400"/>
          </a:xfrm>
          <a:custGeom>
            <a:avLst/>
            <a:gdLst/>
            <a:ahLst/>
            <a:cxnLst/>
            <a:rect l="l" t="t" r="r" b="b"/>
            <a:pathLst>
              <a:path w="914400" h="914400">
                <a:moveTo>
                  <a:pt x="457200" y="0"/>
                </a:moveTo>
                <a:lnTo>
                  <a:pt x="457200" y="0"/>
                </a:lnTo>
                <a:cubicBezTo>
                  <a:pt x="709536" y="0"/>
                  <a:pt x="914400" y="204864"/>
                  <a:pt x="914400" y="457200"/>
                </a:cubicBezTo>
                <a:lnTo>
                  <a:pt x="914400" y="457200"/>
                </a:lnTo>
                <a:cubicBezTo>
                  <a:pt x="914400" y="709536"/>
                  <a:pt x="709536" y="914400"/>
                  <a:pt x="457200" y="914400"/>
                </a:cubicBezTo>
                <a:lnTo>
                  <a:pt x="457200" y="914400"/>
                </a:lnTo>
                <a:cubicBezTo>
                  <a:pt x="204864" y="914400"/>
                  <a:pt x="0" y="709536"/>
                  <a:pt x="0" y="457200"/>
                </a:cubicBezTo>
                <a:lnTo>
                  <a:pt x="0" y="457200"/>
                </a:lnTo>
                <a:cubicBezTo>
                  <a:pt x="0" y="204864"/>
                  <a:pt x="204864" y="0"/>
                  <a:pt x="457200" y="0"/>
                </a:cubicBezTo>
                <a:close/>
              </a:path>
            </a:pathLst>
          </a:custGeom>
          <a:solidFill>
            <a:srgbClr val="FFFFFF"/>
          </a:solidFill>
          <a:ln w="50800">
            <a:solidFill>
              <a:srgbClr val="C78B3E"/>
            </a:solidFill>
            <a:prstDash val="solid"/>
          </a:ln>
        </p:spPr>
        <p:txBody>
          <a:bodyPr/>
          <a:lstStyle/>
          <a:p>
            <a:endParaRPr lang="en-US" dirty="0">
              <a:latin typeface="Arial" panose="020B0604020202020204" pitchFamily="34" charset="0"/>
            </a:endParaRPr>
          </a:p>
        </p:txBody>
      </p:sp>
      <p:sp>
        <p:nvSpPr>
          <p:cNvPr id="18" name="Shape 15"/>
          <p:cNvSpPr/>
          <p:nvPr/>
        </p:nvSpPr>
        <p:spPr>
          <a:xfrm>
            <a:off x="9944100" y="3200400"/>
            <a:ext cx="457200" cy="457200"/>
          </a:xfrm>
          <a:custGeom>
            <a:avLst/>
            <a:gdLst/>
            <a:ahLst/>
            <a:cxnLst/>
            <a:rect l="l" t="t" r="r" b="b"/>
            <a:pathLst>
              <a:path w="457200" h="457200">
                <a:moveTo>
                  <a:pt x="371475" y="185738"/>
                </a:moveTo>
                <a:cubicBezTo>
                  <a:pt x="371475" y="226725"/>
                  <a:pt x="358170" y="264587"/>
                  <a:pt x="335756" y="295305"/>
                </a:cubicBezTo>
                <a:lnTo>
                  <a:pt x="448806" y="408444"/>
                </a:lnTo>
                <a:cubicBezTo>
                  <a:pt x="459968" y="419606"/>
                  <a:pt x="459968" y="437733"/>
                  <a:pt x="448806" y="448895"/>
                </a:cubicBezTo>
                <a:cubicBezTo>
                  <a:pt x="437644" y="460058"/>
                  <a:pt x="419517" y="460058"/>
                  <a:pt x="408355" y="448895"/>
                </a:cubicBezTo>
                <a:lnTo>
                  <a:pt x="295305" y="335756"/>
                </a:lnTo>
                <a:cubicBezTo>
                  <a:pt x="264587" y="358170"/>
                  <a:pt x="226725" y="371475"/>
                  <a:pt x="185738" y="371475"/>
                </a:cubicBezTo>
                <a:cubicBezTo>
                  <a:pt x="83135" y="371475"/>
                  <a:pt x="0" y="288340"/>
                  <a:pt x="0" y="185738"/>
                </a:cubicBezTo>
                <a:cubicBezTo>
                  <a:pt x="0" y="83135"/>
                  <a:pt x="83135" y="0"/>
                  <a:pt x="185738" y="0"/>
                </a:cubicBezTo>
                <a:cubicBezTo>
                  <a:pt x="288340" y="0"/>
                  <a:pt x="371475" y="83135"/>
                  <a:pt x="371475" y="185738"/>
                </a:cubicBezTo>
                <a:close/>
                <a:moveTo>
                  <a:pt x="185738" y="314325"/>
                </a:moveTo>
                <a:cubicBezTo>
                  <a:pt x="256707" y="314325"/>
                  <a:pt x="314325" y="256707"/>
                  <a:pt x="314325" y="185738"/>
                </a:cubicBezTo>
                <a:cubicBezTo>
                  <a:pt x="314325" y="114768"/>
                  <a:pt x="256707" y="57150"/>
                  <a:pt x="185738" y="57150"/>
                </a:cubicBezTo>
                <a:cubicBezTo>
                  <a:pt x="114768" y="57150"/>
                  <a:pt x="57150" y="114768"/>
                  <a:pt x="57150" y="185737"/>
                </a:cubicBezTo>
                <a:cubicBezTo>
                  <a:pt x="57150" y="256707"/>
                  <a:pt x="114768" y="314325"/>
                  <a:pt x="185737" y="314325"/>
                </a:cubicBezTo>
                <a:close/>
              </a:path>
            </a:pathLst>
          </a:custGeom>
          <a:solidFill>
            <a:srgbClr val="C78B3E"/>
          </a:solidFill>
          <a:ln/>
        </p:spPr>
        <p:txBody>
          <a:bodyPr/>
          <a:lstStyle/>
          <a:p>
            <a:endParaRPr lang="en-US" dirty="0">
              <a:latin typeface="Arial" panose="020B0604020202020204" pitchFamily="34" charset="0"/>
            </a:endParaRPr>
          </a:p>
        </p:txBody>
      </p:sp>
      <p:sp>
        <p:nvSpPr>
          <p:cNvPr id="19" name="Text 16"/>
          <p:cNvSpPr/>
          <p:nvPr/>
        </p:nvSpPr>
        <p:spPr>
          <a:xfrm>
            <a:off x="9276953" y="4089400"/>
            <a:ext cx="1790700" cy="355600"/>
          </a:xfrm>
          <a:prstGeom prst="rect">
            <a:avLst/>
          </a:prstGeom>
          <a:noFill/>
          <a:ln/>
        </p:spPr>
        <p:txBody>
          <a:bodyPr wrap="square" lIns="0" tIns="0" rIns="0" bIns="0" rtlCol="0" anchor="ctr"/>
          <a:lstStyle/>
          <a:p>
            <a:pPr algn="ctr">
              <a:lnSpc>
                <a:spcPct val="130000"/>
              </a:lnSpc>
            </a:pPr>
            <a:r>
              <a:rPr lang="en-US" sz="1800" b="1" dirty="0">
                <a:solidFill>
                  <a:srgbClr val="3A3A3A"/>
                </a:solidFill>
                <a:latin typeface="Arial" panose="020B0604020202020204" pitchFamily="34" charset="0"/>
                <a:ea typeface="Calibri" panose="020F0502020204030204" pitchFamily="34" charset="0"/>
                <a:cs typeface="Arial" panose="020B0604020202020204" pitchFamily="34" charset="0"/>
              </a:rPr>
              <a:t>4. Web Search</a:t>
            </a:r>
            <a:endParaRPr lang="en-US" sz="1600" dirty="0">
              <a:latin typeface="Arial" panose="020B0604020202020204" pitchFamily="34" charset="0"/>
            </a:endParaRPr>
          </a:p>
        </p:txBody>
      </p:sp>
      <p:sp>
        <p:nvSpPr>
          <p:cNvPr id="20" name="Text 17"/>
          <p:cNvSpPr/>
          <p:nvPr/>
        </p:nvSpPr>
        <p:spPr>
          <a:xfrm>
            <a:off x="8813800" y="4445000"/>
            <a:ext cx="2717800" cy="508000"/>
          </a:xfrm>
          <a:prstGeom prst="rect">
            <a:avLst/>
          </a:prstGeom>
          <a:noFill/>
          <a:ln/>
        </p:spPr>
        <p:txBody>
          <a:bodyPr wrap="square" lIns="0" tIns="0" rIns="0" bIns="0" rtlCol="0" anchor="ctr"/>
          <a:lstStyle/>
          <a:p>
            <a:pPr algn="ctr">
              <a:lnSpc>
                <a:spcPct val="120000"/>
              </a:lnSpc>
            </a:pPr>
            <a:r>
              <a:rPr lang="en-US" sz="1400" dirty="0">
                <a:solidFill>
                  <a:srgbClr val="3A3A3A"/>
                </a:solidFill>
                <a:latin typeface="Arial" panose="020B0604020202020204" pitchFamily="34" charset="0"/>
                <a:ea typeface="Calibri" panose="020F0502020204030204" pitchFamily="34" charset="0"/>
                <a:cs typeface="Arial" panose="020B0604020202020204" pitchFamily="34" charset="0"/>
              </a:rPr>
              <a:t>Ensure currency with web searches.</a:t>
            </a:r>
            <a:endParaRPr lang="en-US" sz="1600" dirty="0">
              <a:latin typeface="Arial" panose="020B0604020202020204" pitchFamily="34" charset="0"/>
            </a:endParaRPr>
          </a:p>
        </p:txBody>
      </p:sp>
    </p:spTree>
  </p:cSld>
  <p:clrMapOvr>
    <a:masterClrMapping/>
  </p:clrMapOvr>
  <p:transition>
    <p:fade/>
  </p:transition>
</p:sld>
</file>

<file path=ppt/theme/theme1.xml><?xml version="1.0" encoding="utf-8"?>
<a:theme xmlns:a="http://schemas.openxmlformats.org/drawingml/2006/main" name="Custom Theme">
  <a:themeElements>
    <a:clrScheme name="Custom">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Theme">
  <a:themeElements>
    <a:clrScheme name="Custom">
      <a:dk1>
        <a:srgbClr val="000000"/>
      </a:dk1>
      <a:lt1>
        <a:srgbClr val="FFFFFF"/>
      </a:lt1>
      <a:dk2>
        <a:srgbClr val="44546A"/>
      </a:dk2>
      <a:lt2>
        <a:srgbClr val="E7E6E6"/>
      </a:lt2>
      <a:accent1>
        <a:srgbClr val="232323"/>
      </a:accent1>
      <a:accent2>
        <a:srgbClr val="EBEBEB"/>
      </a:accent2>
      <a:accent3>
        <a:srgbClr val="919191"/>
      </a:accent3>
      <a:accent4>
        <a:srgbClr val="ADADAD"/>
      </a:accent4>
      <a:accent5>
        <a:srgbClr val="C79E7F"/>
      </a:accent5>
      <a:accent6>
        <a:srgbClr val="C27F6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4422</Words>
  <Application>Microsoft Office PowerPoint</Application>
  <PresentationFormat>Widescreen</PresentationFormat>
  <Paragraphs>443</Paragraphs>
  <Slides>78</Slides>
  <Notes>41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78</vt:i4>
      </vt:variant>
    </vt:vector>
  </HeadingPairs>
  <TitlesOfParts>
    <vt:vector size="88" baseType="lpstr">
      <vt:lpstr>Segoe UI</vt:lpstr>
      <vt:lpstr>Aptos</vt:lpstr>
      <vt:lpstr>Segoe UI Emoji</vt:lpstr>
      <vt:lpstr>Arial Black</vt:lpstr>
      <vt:lpstr>Arial</vt:lpstr>
      <vt:lpstr>Aptos Display</vt:lpstr>
      <vt:lpstr>Custom Theme</vt:lpstr>
      <vt:lpstr>1_Custom Theme</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 Workshop Component and Examples Vibe Coding For Research and Learning       </vt:lpstr>
      <vt:lpstr>2025 Best in Class Reasoning Models    (Trial For Free)</vt:lpstr>
      <vt:lpstr>PowerPoint Presentation</vt:lpstr>
      <vt:lpstr>PowerPoint Presentation</vt:lpstr>
      <vt:lpstr>PowerPoint Presentation</vt:lpstr>
      <vt:lpstr>PowerPoint Presentation</vt:lpstr>
      <vt:lpstr>PowerPoint Presentation</vt:lpstr>
      <vt:lpstr>PowerPoint Presentation</vt:lpstr>
      <vt:lpstr>Data Driven Dashboards, Apps, Guides  and Analytics</vt:lpstr>
      <vt:lpstr>Systemic Review Guide  Specify in Detail What Your Guide is and What You Wish To Accomplish  Upload Research Methodology for AI Model  Here: Prisma 2020 Paper </vt:lpstr>
      <vt:lpstr>PowerPoint Presentation</vt:lpstr>
      <vt:lpstr>💡 Tips for  AI-Assisted Development (Vibe Coding)    1) Start with a General Statement of What you want to Create or Accomplish  2) Continue with a Step by Step Project Management Plan If  Errors: (Breakdown Step and Try Again    </vt:lpstr>
      <vt:lpstr>  💡 Tips for  AI-Assisted Development  (Vibe Coding)  Use the AI Window AI:   Extended Thinking for quick research  Research for Deep Research Reports, Background &amp; Data  Web Search for To the Date Currency  </vt:lpstr>
      <vt:lpstr>Deep Research Button, Reports, Articles, Papers and Data   completed in 19m ·  227 sources · 189 searches  More Precise Thinking  Window for  Sources </vt:lpstr>
      <vt:lpstr>  💡 Top Tips for  AI-Assisted Development  (Vibe Coding)  2) Use Drive Search for Your Research or Data (i.e. Excel, Word, PDF)  </vt:lpstr>
      <vt:lpstr>Research Models Can Create Charts, Tables, Graphs &amp; Data Visualizations From Data, Excel, Research Papers and Other Formats</vt:lpstr>
      <vt:lpstr>Interactive Dashboards</vt:lpstr>
      <vt:lpstr>💡 Top Tips for AI-Assisted Development  (Vibe Coding)  5) Triple Check for Errors/Hallucinations  6) Go with the Flow or Vibe  (these Are Probabilistic Models)  *Go with the Vibe.  You are Not Inventing Microsoft but lowering the barrier for prototyping, open source tooling and strategic capabilities  * Use your creative research superpowers and human intuition  </vt:lpstr>
      <vt:lpstr>PowerPoint Presentation</vt:lpstr>
      <vt:lpstr>Prompt:  Please Verify Your Sources</vt:lpstr>
      <vt:lpstr>Prompt: Doublecheck all Sources and Specify  how you did it? (GPT4o)</vt:lpstr>
      <vt:lpstr>Information Visualization Dashboard Cost/Performance Comparison of Leading AI Models</vt:lpstr>
      <vt:lpstr>PowerPoint Presentation</vt:lpstr>
      <vt:lpstr>Data Driven Dashboard, Guides Apps and Analytics</vt:lpstr>
      <vt:lpstr>PowerPoint Presentation</vt:lpstr>
      <vt:lpstr>💡 Top Tips for AI-Assisted Development  (Vibe Coding)   3) Begin Simply and Build Step by Step  4) Iterative Development Process Prompt -&gt; Test -&gt; Run -&gt; Repeat  </vt:lpstr>
      <vt:lpstr>PowerPoint Presentation</vt:lpstr>
      <vt:lpstr>The Prompt Window and Artifact/Code Window </vt:lpstr>
      <vt:lpstr>PowerPoint Presentation</vt:lpstr>
      <vt:lpstr>Specify Other Areas needed Strategic Implications, Institutional, Investment, Budget Impact Scenarios</vt:lpstr>
      <vt:lpstr>Correcting Errors Running Artifact Repeat and Iterate Until App Achieved (7 Versions)</vt:lpstr>
      <vt:lpstr>Research Models are Very Good at Interdisciplinary  Synthesis of  Disparate Domains, Making Analogies, Statistically Pattern Matching</vt:lpstr>
      <vt:lpstr>PowerPoint Presentation</vt:lpstr>
      <vt:lpstr>Jungian Psychoanalysis (Personas)  + Exercise and Nutrition App</vt:lpstr>
      <vt:lpstr>PowerPoint Presentation</vt:lpstr>
      <vt:lpstr>PowerPoint Presentation</vt:lpstr>
      <vt:lpstr>AI Literacy  Curriculum Builder  https://bit.ly/45AAaLc </vt:lpstr>
      <vt:lpstr>Current Frameworks Available  🕸️ Bruno Latour (Actor-Network Theory): Understanding AI as socio-technical networks where humans, machines, and social relationships are interconnected actors. Laboratory Life   🧠 N. Katherine Hayles (Posthuman &amp; Cybernetic Theory): Exploring how AI challenges traditional notions of human consciousness, embodiment and technosymbiosis. Essential works: How We Became Posthuman, Unthought, From Bacteria to AI   🔬 Donna Haraway (Cyborg Theory &amp; STS): Examining AI through a feminist angles of situated knowledge. Focus on relationality and breaking traditional categories. Essential works: A Cyborg Manifesto, Situated Knowledges  </vt:lpstr>
      <vt:lpstr>This learning activities and lesson plan builder app allows educators to quickly design AI literacy curricula   It is inspired by the lens of several leading AI and science, technology, society theorists. </vt:lpstr>
      <vt:lpstr>PowerPoint Presentation</vt:lpstr>
      <vt:lpstr>PowerPoint Presentation</vt:lpstr>
      <vt:lpstr>Present and Future Steps</vt:lpstr>
      <vt:lpstr>PowerPoint Presentation</vt:lpstr>
      <vt:lpstr>PowerPoint Presentation</vt:lpstr>
      <vt:lpstr>NASDAQ Corporations Across Demis Hassabis Probability Landscape.  (Business App Mapping Innovation Stages to Market Capitalization.  June 2025.  AI's Impact on Knowledge Workers: Real-Time Analysis of Economic Transformation on Professional Work v.6 (Interactive Data Visualization). June 2025  AI Model Intelligence and Economics Dashboard , Version 14 Revision. (Price Performance, Ranking, Market Intellgience). June 2025. Athena Capital Financial Derivatives Sell Side Puts Quant App . V. 2 FinTech. (AI API). May 2025.  AI Innovation in Academic Research Libraries. Advanced Data Analytics and Visualization Dashboard. May 2025.  NASDAQ Companies Mapped to Demis Hassabis Creativity Architecture. April 2025.  Advanced Citation &amp; LinkedIn Analysis Dashboard. Interactive Visualization so Citation Patterns, knowledge flows and LinkedIn Post Performance. April 2025.  Complex Treasury Bond ETF Yield Relationships (TLT). Interactive Visualization of TLT Price relationship vs Treasury Yields and Federal Reserve Fund Rate.  Enhanced Socio-Economic Analysis of Linkedin User Profile Interest Networkss. Interactive Visualization. </vt:lpstr>
      <vt:lpstr>AI Literacy Activities and Planning Curriculum Builder Multi-Literacy Curriculum Builder: AI Literacy Education Through Multiple Critical Lenses. (AI API Enabled) August 2025. Further Info  Move 37:The Art of Counterintuitive Discovery. Research Discovery Engine Modeled After Dennis Hassabis AlphaGo Creative AI Methodology. (AI API App) July 2025.  UC Research Starter: University of California AI Powered Brainstorming Application for Research Faculty and Graduate Students. (AI API App) July 2025.  Jungian Psychotherapeutic Therapy App: Individuation. Hillman, von Franz, Jung. (AI API App). July, 2025.  Symph Composer: Note Taking Creative Idea Brainstorming Scratch Pad (Experimental). July 2025.  Bruno Latour AI Literacy Builder: Based on Latour's Science, Technology and Society Framework. Version 2 (Enhanced, Special Needs, Curriculum Standards. (AI API Enabled) June  2025.  Spartan Amazonia: Mind-Body Training System: Integrating, Movement Mindfulness and Nutrition for Optimal Performance (AI API app). June 2025.  Athena Deep Learning: Computational Creativity for Strategic Business Intelligence. Business App v.11, V.52 Simplified (AI API app). June 2025.  Research Insights Architect: PRISMA Systematic Review Framework App. June 2025. Urban Spartan: Men's Health App. May 2025. </vt:lpstr>
      <vt:lpstr>Further Sources, Guides and Background</vt:lpstr>
      <vt:lpstr>Comments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Vibe Coding for Research: AI Assisted Coding</dc:title>
  <dc:subject/>
  <dc:creator/>
  <cp:keywords>VibeCoding AIAssistedCoding NaturalLanguageProgramming NoCodeProgramming</cp:keywords>
  <cp:lastModifiedBy/>
  <cp:revision>1</cp:revision>
  <dcterms:created xsi:type="dcterms:W3CDTF">2025-11-12T13:23:44Z</dcterms:created>
  <dcterms:modified xsi:type="dcterms:W3CDTF">2025-11-12T14:02:24Z</dcterms:modified>
  <cp:category>AICoding VibeCoding</cp:category>
</cp:coreProperties>
</file>